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256" r:id="rId2"/>
    <p:sldId id="257" r:id="rId3"/>
    <p:sldId id="301" r:id="rId4"/>
    <p:sldId id="258" r:id="rId5"/>
    <p:sldId id="400" r:id="rId6"/>
    <p:sldId id="441" r:id="rId7"/>
    <p:sldId id="259" r:id="rId8"/>
    <p:sldId id="364" r:id="rId9"/>
    <p:sldId id="369" r:id="rId10"/>
    <p:sldId id="375" r:id="rId11"/>
    <p:sldId id="374" r:id="rId12"/>
    <p:sldId id="373" r:id="rId13"/>
    <p:sldId id="372" r:id="rId14"/>
    <p:sldId id="371" r:id="rId15"/>
    <p:sldId id="370" r:id="rId16"/>
    <p:sldId id="387" r:id="rId17"/>
    <p:sldId id="386" r:id="rId18"/>
    <p:sldId id="385" r:id="rId19"/>
    <p:sldId id="384" r:id="rId20"/>
    <p:sldId id="383" r:id="rId21"/>
    <p:sldId id="382" r:id="rId22"/>
    <p:sldId id="381" r:id="rId23"/>
    <p:sldId id="380" r:id="rId24"/>
    <p:sldId id="379" r:id="rId25"/>
    <p:sldId id="378" r:id="rId26"/>
    <p:sldId id="377" r:id="rId27"/>
    <p:sldId id="376" r:id="rId28"/>
    <p:sldId id="399" r:id="rId29"/>
    <p:sldId id="398" r:id="rId30"/>
    <p:sldId id="397" r:id="rId31"/>
    <p:sldId id="396" r:id="rId32"/>
    <p:sldId id="395" r:id="rId33"/>
    <p:sldId id="394" r:id="rId34"/>
    <p:sldId id="393" r:id="rId35"/>
    <p:sldId id="392" r:id="rId36"/>
    <p:sldId id="391" r:id="rId37"/>
    <p:sldId id="390" r:id="rId38"/>
    <p:sldId id="389" r:id="rId39"/>
    <p:sldId id="388" r:id="rId40"/>
    <p:sldId id="416" r:id="rId41"/>
    <p:sldId id="415" r:id="rId42"/>
    <p:sldId id="414" r:id="rId43"/>
    <p:sldId id="413" r:id="rId44"/>
    <p:sldId id="412" r:id="rId45"/>
    <p:sldId id="411" r:id="rId46"/>
    <p:sldId id="410" r:id="rId47"/>
    <p:sldId id="409" r:id="rId48"/>
    <p:sldId id="408" r:id="rId49"/>
    <p:sldId id="407" r:id="rId50"/>
    <p:sldId id="406" r:id="rId51"/>
    <p:sldId id="405" r:id="rId52"/>
    <p:sldId id="404" r:id="rId53"/>
    <p:sldId id="403" r:id="rId54"/>
    <p:sldId id="402" r:id="rId55"/>
    <p:sldId id="401" r:id="rId56"/>
    <p:sldId id="422" r:id="rId57"/>
    <p:sldId id="421" r:id="rId58"/>
    <p:sldId id="420" r:id="rId59"/>
    <p:sldId id="419" r:id="rId60"/>
    <p:sldId id="418" r:id="rId61"/>
    <p:sldId id="417" r:id="rId62"/>
    <p:sldId id="428" r:id="rId63"/>
    <p:sldId id="427" r:id="rId64"/>
    <p:sldId id="426" r:id="rId65"/>
    <p:sldId id="425" r:id="rId66"/>
    <p:sldId id="424" r:id="rId67"/>
    <p:sldId id="423" r:id="rId68"/>
    <p:sldId id="429" r:id="rId69"/>
    <p:sldId id="433" r:id="rId70"/>
    <p:sldId id="432" r:id="rId71"/>
    <p:sldId id="431" r:id="rId72"/>
    <p:sldId id="430" r:id="rId73"/>
    <p:sldId id="440" r:id="rId74"/>
    <p:sldId id="439" r:id="rId75"/>
    <p:sldId id="438" r:id="rId76"/>
    <p:sldId id="437" r:id="rId77"/>
    <p:sldId id="436" r:id="rId78"/>
    <p:sldId id="444" r:id="rId79"/>
    <p:sldId id="443" r:id="rId80"/>
    <p:sldId id="442" r:id="rId81"/>
    <p:sldId id="435" r:id="rId82"/>
    <p:sldId id="434" r:id="rId83"/>
    <p:sldId id="454" r:id="rId84"/>
    <p:sldId id="453" r:id="rId85"/>
    <p:sldId id="452" r:id="rId86"/>
    <p:sldId id="451" r:id="rId87"/>
    <p:sldId id="450" r:id="rId88"/>
    <p:sldId id="449" r:id="rId89"/>
    <p:sldId id="448" r:id="rId90"/>
    <p:sldId id="447" r:id="rId91"/>
    <p:sldId id="460" r:id="rId92"/>
    <p:sldId id="446" r:id="rId93"/>
    <p:sldId id="459" r:id="rId94"/>
    <p:sldId id="458" r:id="rId95"/>
    <p:sldId id="289" r:id="rId96"/>
    <p:sldId id="296" r:id="rId97"/>
    <p:sldId id="297" r:id="rId98"/>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74" autoAdjust="0"/>
    <p:restoredTop sz="96283" autoAdjust="0"/>
  </p:normalViewPr>
  <p:slideViewPr>
    <p:cSldViewPr>
      <p:cViewPr varScale="1">
        <p:scale>
          <a:sx n="108" d="100"/>
          <a:sy n="108" d="100"/>
        </p:scale>
        <p:origin x="2256" y="10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256F9EB-A7F5-4F56-B9BB-EEEBA7A00429}" type="datetimeFigureOut">
              <a:rPr lang="en-US" smtClean="0"/>
              <a:t>5/30/2023</a:t>
            </a:fld>
            <a:endParaRPr lang="en-US"/>
          </a:p>
        </p:txBody>
      </p:sp>
      <p:sp>
        <p:nvSpPr>
          <p:cNvPr id="4" name="Marcador de imagen de diapositiva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6C8D2B64-5C83-4321-B1ED-8EDEB196C9A0}" type="slidenum">
              <a:rPr lang="en-US" smtClean="0"/>
              <a:t>‹Nº›</a:t>
            </a:fld>
            <a:endParaRPr lang="en-US"/>
          </a:p>
        </p:txBody>
      </p:sp>
    </p:spTree>
    <p:extLst>
      <p:ext uri="{BB962C8B-B14F-4D97-AF65-F5344CB8AC3E}">
        <p14:creationId xmlns:p14="http://schemas.microsoft.com/office/powerpoint/2010/main" val="1651569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ES">
                <a:ea typeface="ＭＳ Ｐゴシック" panose="020B0600070205080204" pitchFamily="34" charset="-128"/>
              </a:rPr>
              <a:t>Un arreglo es un conjunto de variables del mismo tipo, que son agrupadas bajo un único </a:t>
            </a:r>
          </a:p>
          <a:p>
            <a:r>
              <a:rPr lang="es-ES" altLang="es-ES">
                <a:ea typeface="ＭＳ Ｐゴシック" panose="020B0600070205080204" pitchFamily="34" charset="-128"/>
              </a:rPr>
              <a:t>identificador. Cada una de las variables o elementos del arreglo se referencia mediante </a:t>
            </a:r>
          </a:p>
          <a:p>
            <a:r>
              <a:rPr lang="es-ES" altLang="es-ES">
                <a:ea typeface="ＭＳ Ｐゴシック" panose="020B0600070205080204" pitchFamily="34" charset="-128"/>
              </a:rPr>
              <a:t>un índice que representa la posición del mismo dentro del arreglo. </a:t>
            </a:r>
          </a:p>
          <a:p>
            <a:r>
              <a:rPr lang="es-ES" altLang="es-ES">
                <a:ea typeface="ＭＳ Ｐゴシック" panose="020B0600070205080204" pitchFamily="34" charset="-128"/>
              </a:rPr>
              <a:t>Un arreglo se utiliza para procesar variables dentro de una observación del paso de </a:t>
            </a:r>
          </a:p>
          <a:p>
            <a:r>
              <a:rPr lang="es-ES" altLang="es-ES">
                <a:ea typeface="ＭＳ Ｐゴシック" panose="020B0600070205080204" pitchFamily="34" charset="-128"/>
              </a:rPr>
              <a:t>datos. Se usan para realizar cálculos o comparaciones repetitivos sobre variables que se </a:t>
            </a:r>
          </a:p>
          <a:p>
            <a:r>
              <a:rPr lang="es-ES" altLang="es-ES">
                <a:ea typeface="ＭＳ Ｐゴシック" panose="020B0600070205080204" pitchFamily="34" charset="-128"/>
              </a:rPr>
              <a:t>procesaran o manipularan de forma similar</a:t>
            </a:r>
          </a:p>
        </p:txBody>
      </p:sp>
      <p:sp>
        <p:nvSpPr>
          <p:cNvPr id="36868"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39F98940-578B-4DDB-BDC5-AA51AF85AEE2}" type="slidenum">
              <a:rPr lang="es-ES" altLang="es-ES"/>
              <a:pPr>
                <a:spcBef>
                  <a:spcPct val="0"/>
                </a:spcBef>
              </a:pPr>
              <a:t>96</a:t>
            </a:fld>
            <a:endParaRPr lang="es-ES" altLang="es-ES"/>
          </a:p>
        </p:txBody>
      </p:sp>
    </p:spTree>
    <p:extLst>
      <p:ext uri="{BB962C8B-B14F-4D97-AF65-F5344CB8AC3E}">
        <p14:creationId xmlns:p14="http://schemas.microsoft.com/office/powerpoint/2010/main" val="35777252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8" name="bk object 16"/>
          <p:cNvSpPr/>
          <p:nvPr userDrawn="1"/>
        </p:nvSpPr>
        <p:spPr>
          <a:xfrm>
            <a:off x="8778240" y="5486402"/>
            <a:ext cx="3276601" cy="1371598"/>
          </a:xfrm>
          <a:prstGeom prst="rect">
            <a:avLst/>
          </a:prstGeom>
          <a:blipFill>
            <a:blip r:embed="rId2" cstate="print"/>
            <a:srcRect/>
            <a:stretch>
              <a:fillRect l="-260465" t="-400001" r="-267" b="-1"/>
            </a:stretch>
          </a:blipFill>
        </p:spPr>
        <p:txBody>
          <a:bodyPr wrap="square" lIns="0" tIns="0" rIns="0" bIns="0" rtlCol="0"/>
          <a:lstStyle/>
          <a:p>
            <a:endParaRPr/>
          </a:p>
        </p:txBody>
      </p:sp>
      <p:sp>
        <p:nvSpPr>
          <p:cNvPr id="16" name="bk object 16"/>
          <p:cNvSpPr/>
          <p:nvPr/>
        </p:nvSpPr>
        <p:spPr>
          <a:xfrm>
            <a:off x="1" y="0"/>
            <a:ext cx="3581400" cy="5867400"/>
          </a:xfrm>
          <a:prstGeom prst="rect">
            <a:avLst/>
          </a:prstGeom>
          <a:blipFill>
            <a:blip r:embed="rId2" cstate="print"/>
            <a:srcRect/>
            <a:stretch>
              <a:fillRect l="2" t="1" r="-230035" b="-16884"/>
            </a:stretch>
          </a:blipFill>
        </p:spPr>
        <p:txBody>
          <a:bodyPr wrap="square" lIns="0" tIns="0" rIns="0" bIns="0" rtlCol="0"/>
          <a:lstStyle/>
          <a:p>
            <a:endParaRPr/>
          </a:p>
        </p:txBody>
      </p:sp>
      <p:sp>
        <p:nvSpPr>
          <p:cNvPr id="2" name="Holder 2"/>
          <p:cNvSpPr>
            <a:spLocks noGrp="1"/>
          </p:cNvSpPr>
          <p:nvPr>
            <p:ph type="ctrTitle"/>
          </p:nvPr>
        </p:nvSpPr>
        <p:spPr>
          <a:xfrm>
            <a:off x="1972564" y="516077"/>
            <a:ext cx="8246871" cy="391794"/>
          </a:xfrm>
          <a:prstGeom prst="rect">
            <a:avLst/>
          </a:prstGeom>
        </p:spPr>
        <p:txBody>
          <a:bodyPr wrap="square" lIns="0" tIns="0" rIns="0" bIns="0">
            <a:spAutoFit/>
          </a:bodyPr>
          <a:lstStyle>
            <a:lvl1pPr>
              <a:defRPr sz="2400" b="1" i="0">
                <a:solidFill>
                  <a:srgbClr val="1F3861"/>
                </a:solidFill>
                <a:latin typeface="Segoe UI"/>
                <a:cs typeface="Segoe U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4633341" y="2728671"/>
            <a:ext cx="2925317" cy="369332"/>
          </a:xfrm>
          <a:prstGeom prst="rect">
            <a:avLst/>
          </a:prstGeom>
        </p:spPr>
        <p:txBody>
          <a:bodyPr lIns="0" tIns="0" rIns="0" bIns="0"/>
          <a:lstStyle>
            <a:lvl1pPr>
              <a:defRPr sz="2400" b="1" i="0">
                <a:solidFill>
                  <a:schemeClr val="tx1"/>
                </a:solidFill>
                <a:latin typeface="Arial"/>
                <a:cs typeface="Arial"/>
              </a:defRPr>
            </a:lvl1pPr>
          </a:lstStyle>
          <a:p>
            <a:endParaRPr dirty="0"/>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162070" y="1600587"/>
            <a:ext cx="4739259" cy="1386129"/>
          </a:xfrm>
          <a:prstGeom prst="rect">
            <a:avLst/>
          </a:prstGeom>
        </p:spPr>
        <p:txBody>
          <a:bodyPr lIns="0" tIns="0" rIns="0" bIns="0"/>
          <a:lstStyle>
            <a:lvl1pPr>
              <a:defRPr sz="2800" b="1" i="0">
                <a:solidFill>
                  <a:schemeClr val="tx1"/>
                </a:solidFill>
                <a:latin typeface="Arial"/>
                <a:cs typeface="Arial"/>
              </a:defRPr>
            </a:lvl1pPr>
          </a:lstStyle>
          <a:p>
            <a:endParaRPr dirty="0"/>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3429000" cy="6857998"/>
          </a:xfrm>
          <a:prstGeom prst="rect">
            <a:avLst/>
          </a:prstGeom>
          <a:blipFill>
            <a:blip r:embed="rId2" cstate="print"/>
            <a:srcRect/>
            <a:stretch>
              <a:fillRect r="-149956"/>
            </a:stretch>
          </a:blipFill>
        </p:spPr>
        <p:txBody>
          <a:bodyPr wrap="square" lIns="0" tIns="0" rIns="0" bIns="0" rtlCol="0"/>
          <a:lstStyle/>
          <a:p>
            <a:endParaRPr/>
          </a:p>
        </p:txBody>
      </p:sp>
      <p:sp>
        <p:nvSpPr>
          <p:cNvPr id="2" name="Holder 2"/>
          <p:cNvSpPr>
            <a:spLocks noGrp="1"/>
          </p:cNvSpPr>
          <p:nvPr>
            <p:ph type="title"/>
          </p:nvPr>
        </p:nvSpPr>
        <p:spPr>
          <a:xfrm>
            <a:off x="4572000" y="2743200"/>
            <a:ext cx="4967859" cy="1005129"/>
          </a:xfrm>
          <a:prstGeom prst="rect">
            <a:avLst/>
          </a:prstGeom>
        </p:spPr>
        <p:txBody>
          <a:bodyPr lIns="0" tIns="0" rIns="0" bIns="0"/>
          <a:lstStyle>
            <a:lvl1pPr>
              <a:defRPr sz="2400" b="1" i="0">
                <a:solidFill>
                  <a:schemeClr val="tx1"/>
                </a:solidFill>
                <a:latin typeface="Arial"/>
                <a:cs typeface="Arial"/>
              </a:defRPr>
            </a:lvl1pPr>
          </a:lstStyle>
          <a:p>
            <a:endParaRPr dirty="0"/>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Diapositiva de título">
    <p:bg>
      <p:bgPr>
        <a:solidFill>
          <a:srgbClr val="EFA82F"/>
        </a:solidFill>
        <a:effectLst/>
      </p:bgPr>
    </p:bg>
    <p:spTree>
      <p:nvGrpSpPr>
        <p:cNvPr id="1" name=""/>
        <p:cNvGrpSpPr/>
        <p:nvPr/>
      </p:nvGrpSpPr>
      <p:grpSpPr>
        <a:xfrm>
          <a:off x="0" y="0"/>
          <a:ext cx="0" cy="0"/>
          <a:chOff x="0" y="0"/>
          <a:chExt cx="0" cy="0"/>
        </a:xfrm>
      </p:grpSpPr>
      <p:sp>
        <p:nvSpPr>
          <p:cNvPr id="4" name="Rectángulo 3"/>
          <p:cNvSpPr/>
          <p:nvPr userDrawn="1"/>
        </p:nvSpPr>
        <p:spPr>
          <a:xfrm>
            <a:off x="11918951" y="500063"/>
            <a:ext cx="289983" cy="47466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s-ES" sz="18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5" name="Imagen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89734" y="306389"/>
            <a:ext cx="596900"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ctrTitle"/>
          </p:nvPr>
        </p:nvSpPr>
        <p:spPr>
          <a:xfrm>
            <a:off x="657820" y="1848218"/>
            <a:ext cx="10363200" cy="345317"/>
          </a:xfrm>
        </p:spPr>
        <p:txBody>
          <a:bodyPr/>
          <a:lstStyle>
            <a:lvl1pPr>
              <a:defRPr sz="2800" cap="all">
                <a:solidFill>
                  <a:srgbClr val="272727"/>
                </a:solidFill>
              </a:defRPr>
            </a:lvl1pPr>
          </a:lstStyle>
          <a:p>
            <a:r>
              <a:rPr lang="es-ES_tradnl"/>
              <a:t>Clic para editar título</a:t>
            </a:r>
            <a:endParaRPr lang="es-ES" dirty="0"/>
          </a:p>
        </p:txBody>
      </p:sp>
      <p:sp>
        <p:nvSpPr>
          <p:cNvPr id="3" name="Subtítulo 2"/>
          <p:cNvSpPr>
            <a:spLocks noGrp="1"/>
          </p:cNvSpPr>
          <p:nvPr>
            <p:ph type="subTitle" idx="1"/>
          </p:nvPr>
        </p:nvSpPr>
        <p:spPr>
          <a:xfrm>
            <a:off x="657820" y="2193536"/>
            <a:ext cx="8534400" cy="359763"/>
          </a:xfrm>
        </p:spPr>
        <p:txBody>
          <a:bodyPr anchor="ctr">
            <a:noAutofit/>
          </a:bodyPr>
          <a:lstStyle>
            <a:lvl1pPr marL="0" indent="0" algn="l">
              <a:buNone/>
              <a:defRPr>
                <a:solidFill>
                  <a:srgbClr val="2727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dirty="0"/>
              <a:t>Haga clic para modificar el estilo de subtítulo del patrón</a:t>
            </a:r>
            <a:endParaRPr lang="es-ES" dirty="0"/>
          </a:p>
        </p:txBody>
      </p:sp>
    </p:spTree>
    <p:extLst>
      <p:ext uri="{BB962C8B-B14F-4D97-AF65-F5344CB8AC3E}">
        <p14:creationId xmlns:p14="http://schemas.microsoft.com/office/powerpoint/2010/main" val="1852833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90237"/>
            <a:ext cx="3581400" cy="3719764"/>
          </a:xfrm>
          <a:prstGeom prst="rect">
            <a:avLst/>
          </a:prstGeom>
          <a:blipFill>
            <a:blip r:embed="rId8" cstate="print"/>
            <a:srcRect/>
            <a:stretch>
              <a:fillRect r="-224995" b="-40700"/>
            </a:stretch>
          </a:blipFill>
        </p:spPr>
        <p:txBody>
          <a:bodyPr wrap="square" lIns="0" tIns="0" rIns="0" bIns="0" rtlCol="0"/>
          <a:lstStyle/>
          <a:p>
            <a:endParaRPr/>
          </a:p>
        </p:txBody>
      </p:sp>
      <p:sp>
        <p:nvSpPr>
          <p:cNvPr id="17" name="bk object 17"/>
          <p:cNvSpPr/>
          <p:nvPr/>
        </p:nvSpPr>
        <p:spPr>
          <a:xfrm>
            <a:off x="923544" y="6509004"/>
            <a:ext cx="1945894" cy="207264"/>
          </a:xfrm>
          <a:prstGeom prst="rect">
            <a:avLst/>
          </a:prstGeom>
          <a:blipFill>
            <a:blip r:embed="rId9" cstate="print"/>
            <a:stretch>
              <a:fillRect/>
            </a:stretch>
          </a:blipFill>
        </p:spPr>
        <p:txBody>
          <a:bodyPr wrap="square" lIns="0" tIns="0" rIns="0" bIns="0" rtlCol="0"/>
          <a:lstStyle/>
          <a:p>
            <a:endParaRPr/>
          </a:p>
        </p:txBody>
      </p:sp>
      <p:sp>
        <p:nvSpPr>
          <p:cNvPr id="3" name="Holder 3"/>
          <p:cNvSpPr>
            <a:spLocks noGrp="1"/>
          </p:cNvSpPr>
          <p:nvPr>
            <p:ph type="body" idx="1"/>
          </p:nvPr>
        </p:nvSpPr>
        <p:spPr>
          <a:xfrm>
            <a:off x="863600" y="1184910"/>
            <a:ext cx="10464800" cy="4253865"/>
          </a:xfrm>
          <a:prstGeom prst="rect">
            <a:avLst/>
          </a:prstGeom>
        </p:spPr>
        <p:txBody>
          <a:bodyPr wrap="square" lIns="0" tIns="0" rIns="0" bIns="0">
            <a:spAutoFit/>
          </a:bodyPr>
          <a:lstStyle>
            <a:lvl1pPr>
              <a:defRPr b="0" i="0">
                <a:solidFill>
                  <a:schemeClr val="tx1"/>
                </a:solidFill>
              </a:defRPr>
            </a:lvl1pPr>
          </a:lstStyle>
          <a:p>
            <a:endParaRPr dirty="0"/>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5/30/2023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
        <p:nvSpPr>
          <p:cNvPr id="9" name="bk object 16"/>
          <p:cNvSpPr/>
          <p:nvPr userDrawn="1"/>
        </p:nvSpPr>
        <p:spPr>
          <a:xfrm>
            <a:off x="8503920" y="87654"/>
            <a:ext cx="3352800" cy="1066800"/>
          </a:xfrm>
          <a:prstGeom prst="rect">
            <a:avLst/>
          </a:prstGeom>
          <a:blipFill>
            <a:blip r:embed="rId8" cstate="print"/>
            <a:srcRect/>
            <a:stretch>
              <a:fillRect l="-254545" t="-21430" r="7393" b="-369169"/>
            </a:stretch>
          </a:blipFill>
        </p:spPr>
        <p:txBody>
          <a:bodyPr wrap="square" lIns="0" tIns="0" rIns="0" bIns="0" rtlCol="0"/>
          <a:lstStyle/>
          <a:p>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sz="2400">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15.sv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5.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4.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5.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6.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0.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1.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2.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4.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5.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6.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7.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8.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9.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0.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0.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1.png"/><Relationship Id="rId1" Type="http://schemas.openxmlformats.org/officeDocument/2006/relationships/slideLayout" Target="../slideLayouts/slideLayout5.xml"/><Relationship Id="rId5" Type="http://schemas.openxmlformats.org/officeDocument/2006/relationships/image" Target="../media/image62.png"/><Relationship Id="rId4" Type="http://schemas.openxmlformats.org/officeDocument/2006/relationships/image" Target="../media/image15.svg"/></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3.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4.png"/><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image" Target="../media/image15.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6.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15.sv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0.png"/><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15.sv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3.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5.png"/><Relationship Id="rId1" Type="http://schemas.openxmlformats.org/officeDocument/2006/relationships/slideLayout" Target="../slideLayouts/slideLayout5.xml"/><Relationship Id="rId5" Type="http://schemas.openxmlformats.org/officeDocument/2006/relationships/image" Target="../media/image76.png"/><Relationship Id="rId4" Type="http://schemas.openxmlformats.org/officeDocument/2006/relationships/image" Target="../media/image15.svg"/></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15.sv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0.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1.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 Id="rId5" Type="http://schemas.openxmlformats.org/officeDocument/2006/relationships/image" Target="../media/image15.svg"/><Relationship Id="rId4" Type="http://schemas.openxmlformats.org/officeDocument/2006/relationships/image" Target="../media/image14.png"/></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4.png"/><Relationship Id="rId1" Type="http://schemas.openxmlformats.org/officeDocument/2006/relationships/slideLayout" Target="../slideLayouts/slideLayout5.xml"/><Relationship Id="rId5" Type="http://schemas.openxmlformats.org/officeDocument/2006/relationships/image" Target="../media/image85.png"/><Relationship Id="rId4" Type="http://schemas.openxmlformats.org/officeDocument/2006/relationships/image" Target="../media/image15.sv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6.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7.png"/><Relationship Id="rId1" Type="http://schemas.openxmlformats.org/officeDocument/2006/relationships/slideLayout" Target="../slideLayouts/slideLayout5.xml"/><Relationship Id="rId5" Type="http://schemas.openxmlformats.org/officeDocument/2006/relationships/image" Target="../media/image88.png"/><Relationship Id="rId4" Type="http://schemas.openxmlformats.org/officeDocument/2006/relationships/image" Target="../media/image15.svg"/></Relationships>
</file>

<file path=ppt/slides/_rels/slide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9.png"/><Relationship Id="rId1" Type="http://schemas.openxmlformats.org/officeDocument/2006/relationships/slideLayout" Target="../slideLayouts/slideLayout5.xml"/><Relationship Id="rId5" Type="http://schemas.openxmlformats.org/officeDocument/2006/relationships/image" Target="../media/image90.png"/><Relationship Id="rId4" Type="http://schemas.openxmlformats.org/officeDocument/2006/relationships/image" Target="../media/image15.svg"/></Relationships>
</file>

<file path=ppt/slides/_rels/slide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1.png"/><Relationship Id="rId1" Type="http://schemas.openxmlformats.org/officeDocument/2006/relationships/slideLayout" Target="../slideLayouts/slideLayout5.xml"/><Relationship Id="rId5" Type="http://schemas.openxmlformats.org/officeDocument/2006/relationships/image" Target="../media/image92.png"/><Relationship Id="rId4" Type="http://schemas.openxmlformats.org/officeDocument/2006/relationships/image" Target="../media/image15.svg"/></Relationships>
</file>

<file path=ppt/slides/_rels/slide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3.png"/><Relationship Id="rId1" Type="http://schemas.openxmlformats.org/officeDocument/2006/relationships/slideLayout" Target="../slideLayouts/slideLayout5.xml"/><Relationship Id="rId5" Type="http://schemas.openxmlformats.org/officeDocument/2006/relationships/image" Target="../media/image94.png"/><Relationship Id="rId4" Type="http://schemas.openxmlformats.org/officeDocument/2006/relationships/image" Target="../media/image15.svg"/></Relationships>
</file>

<file path=ppt/slides/_rels/slide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5.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6.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sv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7.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8.png"/><Relationship Id="rId1" Type="http://schemas.openxmlformats.org/officeDocument/2006/relationships/slideLayout" Target="../slideLayouts/slideLayout5.xml"/><Relationship Id="rId5" Type="http://schemas.openxmlformats.org/officeDocument/2006/relationships/image" Target="../media/image99.png"/><Relationship Id="rId4" Type="http://schemas.openxmlformats.org/officeDocument/2006/relationships/image" Target="../media/image15.svg"/></Relationships>
</file>

<file path=ppt/slides/_rels/slide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0.png"/><Relationship Id="rId1" Type="http://schemas.openxmlformats.org/officeDocument/2006/relationships/slideLayout" Target="../slideLayouts/slideLayout5.xml"/><Relationship Id="rId5" Type="http://schemas.openxmlformats.org/officeDocument/2006/relationships/image" Target="../media/image101.png"/><Relationship Id="rId4" Type="http://schemas.openxmlformats.org/officeDocument/2006/relationships/image" Target="../media/image15.svg"/></Relationships>
</file>

<file path=ppt/slides/_rels/slide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2.png"/><Relationship Id="rId1" Type="http://schemas.openxmlformats.org/officeDocument/2006/relationships/slideLayout" Target="../slideLayouts/slideLayout5.xml"/><Relationship Id="rId5" Type="http://schemas.openxmlformats.org/officeDocument/2006/relationships/image" Target="../media/image103.png"/><Relationship Id="rId4" Type="http://schemas.openxmlformats.org/officeDocument/2006/relationships/image" Target="../media/image15.sv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3276600" cy="6857998"/>
          </a:xfrm>
          <a:prstGeom prst="rect">
            <a:avLst/>
          </a:prstGeom>
          <a:blipFill>
            <a:blip r:embed="rId2" cstate="print"/>
            <a:srcRect/>
            <a:stretch>
              <a:fillRect r="-161601"/>
            </a:stretch>
          </a:blipFill>
        </p:spPr>
        <p:txBody>
          <a:bodyPr wrap="square" lIns="0" tIns="0" rIns="0" bIns="0" rtlCol="0"/>
          <a:lstStyle/>
          <a:p>
            <a:endParaRPr/>
          </a:p>
        </p:txBody>
      </p:sp>
      <p:sp>
        <p:nvSpPr>
          <p:cNvPr id="3" name="object 3"/>
          <p:cNvSpPr txBox="1">
            <a:spLocks noGrp="1"/>
          </p:cNvSpPr>
          <p:nvPr>
            <p:ph type="title"/>
          </p:nvPr>
        </p:nvSpPr>
        <p:spPr>
          <a:xfrm>
            <a:off x="4038600" y="2133600"/>
            <a:ext cx="4366265" cy="1513876"/>
          </a:xfrm>
          <a:prstGeom prst="rect">
            <a:avLst/>
          </a:prstGeom>
        </p:spPr>
        <p:txBody>
          <a:bodyPr vert="horz" wrap="square" lIns="0" tIns="178435" rIns="0" bIns="0" rtlCol="0">
            <a:spAutoFit/>
          </a:bodyPr>
          <a:lstStyle/>
          <a:p>
            <a:pPr marL="12700" marR="5080" algn="ctr">
              <a:lnSpc>
                <a:spcPts val="10370"/>
              </a:lnSpc>
              <a:spcBef>
                <a:spcPts val="1405"/>
              </a:spcBef>
            </a:pPr>
            <a:r>
              <a:rPr sz="9600" dirty="0">
                <a:solidFill>
                  <a:srgbClr val="001F5F"/>
                </a:solidFill>
              </a:rPr>
              <a:t>INICIO</a:t>
            </a:r>
          </a:p>
        </p:txBody>
      </p:sp>
      <p:sp>
        <p:nvSpPr>
          <p:cNvPr id="5" name="object 2"/>
          <p:cNvSpPr/>
          <p:nvPr/>
        </p:nvSpPr>
        <p:spPr>
          <a:xfrm>
            <a:off x="0" y="5181600"/>
            <a:ext cx="8571618" cy="1676398"/>
          </a:xfrm>
          <a:prstGeom prst="rect">
            <a:avLst/>
          </a:prstGeom>
          <a:blipFill>
            <a:blip r:embed="rId2" cstate="print"/>
            <a:srcRect/>
            <a:stretch>
              <a:fillRect t="-309091" b="1"/>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1BF20E2-1646-6A1A-FBBA-2B5B8D088976}"/>
              </a:ext>
            </a:extLst>
          </p:cNvPr>
          <p:cNvPicPr>
            <a:picLocks noChangeAspect="1"/>
          </p:cNvPicPr>
          <p:nvPr/>
        </p:nvPicPr>
        <p:blipFill>
          <a:blip r:embed="rId2"/>
          <a:stretch>
            <a:fillRect/>
          </a:stretch>
        </p:blipFill>
        <p:spPr>
          <a:xfrm>
            <a:off x="76200" y="76200"/>
            <a:ext cx="6886575" cy="480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ráfico 7" descr="Mano con dedo índice apuntando a la derecha con relleno sólido">
            <a:extLst>
              <a:ext uri="{FF2B5EF4-FFF2-40B4-BE49-F238E27FC236}">
                <a16:creationId xmlns:a16="http://schemas.microsoft.com/office/drawing/2014/main" id="{B5BBF832-DECA-CBEB-CC5F-C13E83B7E5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075110" y="944690"/>
            <a:ext cx="517780" cy="457200"/>
          </a:xfrm>
          <a:prstGeom prst="rect">
            <a:avLst/>
          </a:prstGeom>
        </p:spPr>
      </p:pic>
      <p:sp>
        <p:nvSpPr>
          <p:cNvPr id="9" name="CuadroTexto 8">
            <a:extLst>
              <a:ext uri="{FF2B5EF4-FFF2-40B4-BE49-F238E27FC236}">
                <a16:creationId xmlns:a16="http://schemas.microsoft.com/office/drawing/2014/main" id="{6D88A138-75D6-0134-5EF8-0ACDECB453D4}"/>
              </a:ext>
            </a:extLst>
          </p:cNvPr>
          <p:cNvSpPr txBox="1"/>
          <p:nvPr/>
        </p:nvSpPr>
        <p:spPr>
          <a:xfrm>
            <a:off x="4191000" y="1428690"/>
            <a:ext cx="25908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Seleccionar y suprimir</a:t>
            </a:r>
            <a:endParaRPr lang="es-PE" dirty="0"/>
          </a:p>
        </p:txBody>
      </p:sp>
      <p:pic>
        <p:nvPicPr>
          <p:cNvPr id="11" name="Imagen 10">
            <a:extLst>
              <a:ext uri="{FF2B5EF4-FFF2-40B4-BE49-F238E27FC236}">
                <a16:creationId xmlns:a16="http://schemas.microsoft.com/office/drawing/2014/main" id="{FE6858AB-8204-9455-030F-D804E564CB83}"/>
              </a:ext>
            </a:extLst>
          </p:cNvPr>
          <p:cNvPicPr>
            <a:picLocks noChangeAspect="1"/>
          </p:cNvPicPr>
          <p:nvPr/>
        </p:nvPicPr>
        <p:blipFill>
          <a:blip r:embed="rId5"/>
          <a:stretch>
            <a:fillRect/>
          </a:stretch>
        </p:blipFill>
        <p:spPr>
          <a:xfrm>
            <a:off x="5447846" y="2133600"/>
            <a:ext cx="6591753" cy="45950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Gráfico 11" descr="Mano con dedo índice apuntando a la derecha con relleno sólido">
            <a:extLst>
              <a:ext uri="{FF2B5EF4-FFF2-40B4-BE49-F238E27FC236}">
                <a16:creationId xmlns:a16="http://schemas.microsoft.com/office/drawing/2014/main" id="{223863BE-0629-6254-BE96-CF9A106D7A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0028110" y="3002090"/>
            <a:ext cx="517780" cy="457200"/>
          </a:xfrm>
          <a:prstGeom prst="rect">
            <a:avLst/>
          </a:prstGeom>
        </p:spPr>
      </p:pic>
      <p:sp>
        <p:nvSpPr>
          <p:cNvPr id="13" name="CuadroTexto 12">
            <a:extLst>
              <a:ext uri="{FF2B5EF4-FFF2-40B4-BE49-F238E27FC236}">
                <a16:creationId xmlns:a16="http://schemas.microsoft.com/office/drawing/2014/main" id="{F076502B-377C-33B1-634D-A13AC8324E1C}"/>
              </a:ext>
            </a:extLst>
          </p:cNvPr>
          <p:cNvSpPr txBox="1"/>
          <p:nvPr/>
        </p:nvSpPr>
        <p:spPr>
          <a:xfrm>
            <a:off x="9144000" y="3486090"/>
            <a:ext cx="25908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Digitar: Capa_Proceso</a:t>
            </a:r>
            <a:endParaRPr lang="es-PE" dirty="0"/>
          </a:p>
        </p:txBody>
      </p:sp>
      <p:pic>
        <p:nvPicPr>
          <p:cNvPr id="14" name="Gráfico 13" descr="Mano con dedo índice apuntando a la derecha con relleno sólido">
            <a:extLst>
              <a:ext uri="{FF2B5EF4-FFF2-40B4-BE49-F238E27FC236}">
                <a16:creationId xmlns:a16="http://schemas.microsoft.com/office/drawing/2014/main" id="{85B0433F-BDC3-BA02-BAA6-C298BC5F66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9875710" y="5973890"/>
            <a:ext cx="517780" cy="457200"/>
          </a:xfrm>
          <a:prstGeom prst="rect">
            <a:avLst/>
          </a:prstGeom>
        </p:spPr>
      </p:pic>
      <p:sp>
        <p:nvSpPr>
          <p:cNvPr id="15" name="CuadroTexto 14">
            <a:extLst>
              <a:ext uri="{FF2B5EF4-FFF2-40B4-BE49-F238E27FC236}">
                <a16:creationId xmlns:a16="http://schemas.microsoft.com/office/drawing/2014/main" id="{5FD843B5-407D-BC20-DEA5-F3EECF40C3E0}"/>
              </a:ext>
            </a:extLst>
          </p:cNvPr>
          <p:cNvSpPr txBox="1"/>
          <p:nvPr/>
        </p:nvSpPr>
        <p:spPr>
          <a:xfrm>
            <a:off x="8915400" y="5543490"/>
            <a:ext cx="25908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Clic en el botón: Finish</a:t>
            </a:r>
            <a:endParaRPr lang="es-PE" dirty="0"/>
          </a:p>
        </p:txBody>
      </p:sp>
    </p:spTree>
    <p:extLst>
      <p:ext uri="{BB962C8B-B14F-4D97-AF65-F5344CB8AC3E}">
        <p14:creationId xmlns:p14="http://schemas.microsoft.com/office/powerpoint/2010/main" val="4276227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EDD66C9-FC1A-BBF0-C473-09D4E5BC86C9}"/>
              </a:ext>
            </a:extLst>
          </p:cNvPr>
          <p:cNvPicPr>
            <a:picLocks noChangeAspect="1"/>
          </p:cNvPicPr>
          <p:nvPr/>
        </p:nvPicPr>
        <p:blipFill>
          <a:blip r:embed="rId2"/>
          <a:stretch>
            <a:fillRect/>
          </a:stretch>
        </p:blipFill>
        <p:spPr>
          <a:xfrm>
            <a:off x="509337" y="1066800"/>
            <a:ext cx="10539663" cy="5562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10478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5C666253-FD48-E8BB-B67D-AB3EC2835FF6}"/>
              </a:ext>
            </a:extLst>
          </p:cNvPr>
          <p:cNvSpPr/>
          <p:nvPr/>
        </p:nvSpPr>
        <p:spPr>
          <a:xfrm>
            <a:off x="2220113" y="25908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Crear Una Clase De Proceso</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187241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6CDD9C9-81FD-0B4D-59FE-FA0E8CEC9954}"/>
              </a:ext>
            </a:extLst>
          </p:cNvPr>
          <p:cNvPicPr>
            <a:picLocks noChangeAspect="1"/>
          </p:cNvPicPr>
          <p:nvPr/>
        </p:nvPicPr>
        <p:blipFill>
          <a:blip r:embed="rId2"/>
          <a:stretch>
            <a:fillRect/>
          </a:stretch>
        </p:blipFill>
        <p:spPr>
          <a:xfrm>
            <a:off x="76200" y="76200"/>
            <a:ext cx="5867400" cy="37370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uadroTexto 5">
            <a:extLst>
              <a:ext uri="{FF2B5EF4-FFF2-40B4-BE49-F238E27FC236}">
                <a16:creationId xmlns:a16="http://schemas.microsoft.com/office/drawing/2014/main" id="{867D0E39-30DF-A1E9-1B7C-FD81AA1B656A}"/>
              </a:ext>
            </a:extLst>
          </p:cNvPr>
          <p:cNvSpPr txBox="1"/>
          <p:nvPr/>
        </p:nvSpPr>
        <p:spPr>
          <a:xfrm>
            <a:off x="838200" y="1578114"/>
            <a:ext cx="2057400"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Clic Derecho en: Capa_Proceso</a:t>
            </a:r>
            <a:endParaRPr lang="es-PE" dirty="0"/>
          </a:p>
        </p:txBody>
      </p:sp>
      <p:pic>
        <p:nvPicPr>
          <p:cNvPr id="7" name="Gráfico 6" descr="Mano con dedo índice apuntando a la derecha con relleno sólido">
            <a:extLst>
              <a:ext uri="{FF2B5EF4-FFF2-40B4-BE49-F238E27FC236}">
                <a16:creationId xmlns:a16="http://schemas.microsoft.com/office/drawing/2014/main" id="{7A0051F3-5790-63AD-7838-D9938BA348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556818" y="1169382"/>
            <a:ext cx="450982" cy="398217"/>
          </a:xfrm>
          <a:prstGeom prst="rect">
            <a:avLst/>
          </a:prstGeom>
        </p:spPr>
      </p:pic>
      <p:sp>
        <p:nvSpPr>
          <p:cNvPr id="8" name="CuadroTexto 7">
            <a:extLst>
              <a:ext uri="{FF2B5EF4-FFF2-40B4-BE49-F238E27FC236}">
                <a16:creationId xmlns:a16="http://schemas.microsoft.com/office/drawing/2014/main" id="{0012A06F-EB87-92A4-4819-43D56DDFDB68}"/>
              </a:ext>
            </a:extLst>
          </p:cNvPr>
          <p:cNvSpPr txBox="1"/>
          <p:nvPr/>
        </p:nvSpPr>
        <p:spPr>
          <a:xfrm>
            <a:off x="2286000" y="318099"/>
            <a:ext cx="25908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Clic en la opción: New</a:t>
            </a:r>
            <a:endParaRPr lang="es-PE" dirty="0"/>
          </a:p>
        </p:txBody>
      </p:sp>
      <p:pic>
        <p:nvPicPr>
          <p:cNvPr id="9" name="Gráfico 8" descr="Mano con dedo índice apuntando a la derecha con relleno sólido">
            <a:extLst>
              <a:ext uri="{FF2B5EF4-FFF2-40B4-BE49-F238E27FC236}">
                <a16:creationId xmlns:a16="http://schemas.microsoft.com/office/drawing/2014/main" id="{FC7B7E31-C87D-2DF5-B0AD-F5DBF67BF6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3250217" y="718400"/>
            <a:ext cx="450982" cy="398217"/>
          </a:xfrm>
          <a:prstGeom prst="rect">
            <a:avLst/>
          </a:prstGeom>
        </p:spPr>
      </p:pic>
      <p:sp>
        <p:nvSpPr>
          <p:cNvPr id="12" name="CuadroTexto 11">
            <a:extLst>
              <a:ext uri="{FF2B5EF4-FFF2-40B4-BE49-F238E27FC236}">
                <a16:creationId xmlns:a16="http://schemas.microsoft.com/office/drawing/2014/main" id="{8B42AD8C-F05F-3944-A733-CCBA0BCF234B}"/>
              </a:ext>
            </a:extLst>
          </p:cNvPr>
          <p:cNvSpPr txBox="1"/>
          <p:nvPr/>
        </p:nvSpPr>
        <p:spPr>
          <a:xfrm>
            <a:off x="3200400" y="2133600"/>
            <a:ext cx="2057400"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Clic en la opción: Java Class</a:t>
            </a:r>
            <a:endParaRPr lang="es-PE" dirty="0"/>
          </a:p>
        </p:txBody>
      </p:sp>
      <p:pic>
        <p:nvPicPr>
          <p:cNvPr id="13" name="Gráfico 12" descr="Mano con dedo índice apuntando a la derecha con relleno sólido">
            <a:extLst>
              <a:ext uri="{FF2B5EF4-FFF2-40B4-BE49-F238E27FC236}">
                <a16:creationId xmlns:a16="http://schemas.microsoft.com/office/drawing/2014/main" id="{6B99B982-0F68-FD3B-492A-30BCF0B30A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919018" y="1735395"/>
            <a:ext cx="450982" cy="398217"/>
          </a:xfrm>
          <a:prstGeom prst="rect">
            <a:avLst/>
          </a:prstGeom>
        </p:spPr>
      </p:pic>
      <p:pic>
        <p:nvPicPr>
          <p:cNvPr id="15" name="Imagen 14">
            <a:extLst>
              <a:ext uri="{FF2B5EF4-FFF2-40B4-BE49-F238E27FC236}">
                <a16:creationId xmlns:a16="http://schemas.microsoft.com/office/drawing/2014/main" id="{B5DBAAD6-BD8A-4724-8347-DBDA4D853C08}"/>
              </a:ext>
            </a:extLst>
          </p:cNvPr>
          <p:cNvPicPr>
            <a:picLocks noChangeAspect="1"/>
          </p:cNvPicPr>
          <p:nvPr/>
        </p:nvPicPr>
        <p:blipFill>
          <a:blip r:embed="rId5"/>
          <a:stretch>
            <a:fillRect/>
          </a:stretch>
        </p:blipFill>
        <p:spPr>
          <a:xfrm>
            <a:off x="5943600" y="2514600"/>
            <a:ext cx="6124575" cy="4269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CuadroTexto 15">
            <a:extLst>
              <a:ext uri="{FF2B5EF4-FFF2-40B4-BE49-F238E27FC236}">
                <a16:creationId xmlns:a16="http://schemas.microsoft.com/office/drawing/2014/main" id="{32083356-E41A-5DE6-5150-723F0E8240D7}"/>
              </a:ext>
            </a:extLst>
          </p:cNvPr>
          <p:cNvSpPr txBox="1"/>
          <p:nvPr/>
        </p:nvSpPr>
        <p:spPr>
          <a:xfrm>
            <a:off x="6623241" y="2001348"/>
            <a:ext cx="48082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Se muestra el siguiente cuadro de dialogo</a:t>
            </a:r>
            <a:endParaRPr lang="es-PE" dirty="0"/>
          </a:p>
        </p:txBody>
      </p:sp>
      <p:pic>
        <p:nvPicPr>
          <p:cNvPr id="17" name="Gráfico 16" descr="Mano con dedo índice apuntando a la derecha con relleno sólido">
            <a:extLst>
              <a:ext uri="{FF2B5EF4-FFF2-40B4-BE49-F238E27FC236}">
                <a16:creationId xmlns:a16="http://schemas.microsoft.com/office/drawing/2014/main" id="{907D1026-4140-9346-60B2-D3B4436E48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8652817" y="2426361"/>
            <a:ext cx="450982" cy="398217"/>
          </a:xfrm>
          <a:prstGeom prst="rect">
            <a:avLst/>
          </a:prstGeom>
        </p:spPr>
      </p:pic>
    </p:spTree>
    <p:extLst>
      <p:ext uri="{BB962C8B-B14F-4D97-AF65-F5344CB8AC3E}">
        <p14:creationId xmlns:p14="http://schemas.microsoft.com/office/powerpoint/2010/main" val="2579841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A7F0F86-74BD-CF9D-56DF-D1F645EFF43C}"/>
              </a:ext>
            </a:extLst>
          </p:cNvPr>
          <p:cNvPicPr>
            <a:picLocks noChangeAspect="1"/>
          </p:cNvPicPr>
          <p:nvPr/>
        </p:nvPicPr>
        <p:blipFill>
          <a:blip r:embed="rId2"/>
          <a:stretch>
            <a:fillRect/>
          </a:stretch>
        </p:blipFill>
        <p:spPr>
          <a:xfrm>
            <a:off x="76200" y="76200"/>
            <a:ext cx="6886575" cy="480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A59C33C1-3D7E-DF11-D1F7-5832EC97CF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255895" y="609600"/>
            <a:ext cx="527183" cy="465503"/>
          </a:xfrm>
          <a:prstGeom prst="rect">
            <a:avLst/>
          </a:prstGeom>
        </p:spPr>
      </p:pic>
      <p:sp>
        <p:nvSpPr>
          <p:cNvPr id="7" name="CuadroTexto 6">
            <a:extLst>
              <a:ext uri="{FF2B5EF4-FFF2-40B4-BE49-F238E27FC236}">
                <a16:creationId xmlns:a16="http://schemas.microsoft.com/office/drawing/2014/main" id="{8365F105-AE3B-2DFB-85D2-119357400993}"/>
              </a:ext>
            </a:extLst>
          </p:cNvPr>
          <p:cNvSpPr txBox="1"/>
          <p:nvPr/>
        </p:nvSpPr>
        <p:spPr>
          <a:xfrm>
            <a:off x="3733800" y="609600"/>
            <a:ext cx="289560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800" dirty="0"/>
              <a:t>Nombre de la clase: Proceso</a:t>
            </a:r>
            <a:endParaRPr lang="es-PE" sz="1800" dirty="0"/>
          </a:p>
        </p:txBody>
      </p:sp>
      <p:pic>
        <p:nvPicPr>
          <p:cNvPr id="8" name="Gráfico 7" descr="Mano con dedo índice apuntando a la derecha con relleno sólido">
            <a:extLst>
              <a:ext uri="{FF2B5EF4-FFF2-40B4-BE49-F238E27FC236}">
                <a16:creationId xmlns:a16="http://schemas.microsoft.com/office/drawing/2014/main" id="{950E59FA-4E61-4638-1BAC-BBB3376AFE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4770310" y="4084511"/>
            <a:ext cx="517779" cy="457200"/>
          </a:xfrm>
          <a:prstGeom prst="rect">
            <a:avLst/>
          </a:prstGeom>
        </p:spPr>
      </p:pic>
      <p:sp>
        <p:nvSpPr>
          <p:cNvPr id="9" name="CuadroTexto 8">
            <a:extLst>
              <a:ext uri="{FF2B5EF4-FFF2-40B4-BE49-F238E27FC236}">
                <a16:creationId xmlns:a16="http://schemas.microsoft.com/office/drawing/2014/main" id="{47C3528D-EF82-8092-A26F-FFCD1A5EA999}"/>
              </a:ext>
            </a:extLst>
          </p:cNvPr>
          <p:cNvSpPr txBox="1"/>
          <p:nvPr/>
        </p:nvSpPr>
        <p:spPr>
          <a:xfrm>
            <a:off x="3962400" y="3733800"/>
            <a:ext cx="243840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800" dirty="0"/>
              <a:t>Clic en el botón: Finish</a:t>
            </a:r>
            <a:endParaRPr lang="es-PE" sz="1800" dirty="0"/>
          </a:p>
        </p:txBody>
      </p:sp>
      <p:pic>
        <p:nvPicPr>
          <p:cNvPr id="11" name="Imagen 10">
            <a:extLst>
              <a:ext uri="{FF2B5EF4-FFF2-40B4-BE49-F238E27FC236}">
                <a16:creationId xmlns:a16="http://schemas.microsoft.com/office/drawing/2014/main" id="{7193B714-6479-DF2A-9018-8DE2558B5E27}"/>
              </a:ext>
            </a:extLst>
          </p:cNvPr>
          <p:cNvPicPr>
            <a:picLocks noChangeAspect="1"/>
          </p:cNvPicPr>
          <p:nvPr/>
        </p:nvPicPr>
        <p:blipFill>
          <a:blip r:embed="rId5"/>
          <a:stretch>
            <a:fillRect/>
          </a:stretch>
        </p:blipFill>
        <p:spPr>
          <a:xfrm>
            <a:off x="7070811" y="3810000"/>
            <a:ext cx="5013177"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2284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E0BF7DF-4034-DE81-B62E-92A7D0BA09E1}"/>
              </a:ext>
            </a:extLst>
          </p:cNvPr>
          <p:cNvPicPr>
            <a:picLocks noChangeAspect="1"/>
          </p:cNvPicPr>
          <p:nvPr/>
        </p:nvPicPr>
        <p:blipFill>
          <a:blip r:embed="rId2"/>
          <a:stretch>
            <a:fillRect/>
          </a:stretch>
        </p:blipFill>
        <p:spPr>
          <a:xfrm>
            <a:off x="152400" y="1494461"/>
            <a:ext cx="11811000" cy="38690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50268919-8181-418C-B0AC-51E29A3EEB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6645020" y="2727581"/>
            <a:ext cx="1035560" cy="914400"/>
          </a:xfrm>
          <a:prstGeom prst="rect">
            <a:avLst/>
          </a:prstGeom>
        </p:spPr>
      </p:pic>
      <p:sp>
        <p:nvSpPr>
          <p:cNvPr id="7" name="CuadroTexto 6">
            <a:extLst>
              <a:ext uri="{FF2B5EF4-FFF2-40B4-BE49-F238E27FC236}">
                <a16:creationId xmlns:a16="http://schemas.microsoft.com/office/drawing/2014/main" id="{F368CDB0-7879-F79B-273C-7A95A7A0E261}"/>
              </a:ext>
            </a:extLst>
          </p:cNvPr>
          <p:cNvSpPr txBox="1"/>
          <p:nvPr/>
        </p:nvSpPr>
        <p:spPr>
          <a:xfrm>
            <a:off x="5638800" y="3635515"/>
            <a:ext cx="3048000"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Seleccionar el comentario y pulsar la tecla suprimir</a:t>
            </a:r>
            <a:endParaRPr lang="es-PE" dirty="0"/>
          </a:p>
        </p:txBody>
      </p:sp>
    </p:spTree>
    <p:extLst>
      <p:ext uri="{BB962C8B-B14F-4D97-AF65-F5344CB8AC3E}">
        <p14:creationId xmlns:p14="http://schemas.microsoft.com/office/powerpoint/2010/main" val="4169451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4E78C0A-84E6-D198-4E71-E383197636E2}"/>
              </a:ext>
            </a:extLst>
          </p:cNvPr>
          <p:cNvPicPr>
            <a:picLocks noChangeAspect="1"/>
          </p:cNvPicPr>
          <p:nvPr/>
        </p:nvPicPr>
        <p:blipFill>
          <a:blip r:embed="rId2"/>
          <a:stretch>
            <a:fillRect/>
          </a:stretch>
        </p:blipFill>
        <p:spPr>
          <a:xfrm>
            <a:off x="685800" y="1219200"/>
            <a:ext cx="1114939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Gráfico 6" descr="Mano con dedo índice apuntando a la derecha con relleno sólido">
            <a:extLst>
              <a:ext uri="{FF2B5EF4-FFF2-40B4-BE49-F238E27FC236}">
                <a16:creationId xmlns:a16="http://schemas.microsoft.com/office/drawing/2014/main" id="{65C048F2-1B0D-F753-636B-1860138C07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6896537" y="3320753"/>
            <a:ext cx="1035560" cy="914400"/>
          </a:xfrm>
          <a:prstGeom prst="rect">
            <a:avLst/>
          </a:prstGeom>
        </p:spPr>
      </p:pic>
      <p:sp>
        <p:nvSpPr>
          <p:cNvPr id="8" name="CuadroTexto 7">
            <a:extLst>
              <a:ext uri="{FF2B5EF4-FFF2-40B4-BE49-F238E27FC236}">
                <a16:creationId xmlns:a16="http://schemas.microsoft.com/office/drawing/2014/main" id="{8F7FCDCF-783E-BA9B-640E-0454DA19A025}"/>
              </a:ext>
            </a:extLst>
          </p:cNvPr>
          <p:cNvSpPr txBox="1"/>
          <p:nvPr/>
        </p:nvSpPr>
        <p:spPr>
          <a:xfrm>
            <a:off x="7848600" y="3330714"/>
            <a:ext cx="3048000"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Seleccionar el comentario y pulsar la tecla suprimir</a:t>
            </a:r>
            <a:endParaRPr lang="es-PE" dirty="0"/>
          </a:p>
        </p:txBody>
      </p:sp>
    </p:spTree>
    <p:extLst>
      <p:ext uri="{BB962C8B-B14F-4D97-AF65-F5344CB8AC3E}">
        <p14:creationId xmlns:p14="http://schemas.microsoft.com/office/powerpoint/2010/main" val="3440408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94B42902-3324-AE66-B95C-96E516931640}"/>
              </a:ext>
            </a:extLst>
          </p:cNvPr>
          <p:cNvSpPr/>
          <p:nvPr/>
        </p:nvSpPr>
        <p:spPr>
          <a:xfrm>
            <a:off x="2057400" y="26670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Objeto De Conexión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37963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FB7A2ED-BA41-1E75-973F-0ACE821FAB4B}"/>
              </a:ext>
            </a:extLst>
          </p:cNvPr>
          <p:cNvPicPr>
            <a:picLocks noChangeAspect="1"/>
          </p:cNvPicPr>
          <p:nvPr/>
        </p:nvPicPr>
        <p:blipFill>
          <a:blip r:embed="rId2"/>
          <a:stretch>
            <a:fillRect/>
          </a:stretch>
        </p:blipFill>
        <p:spPr>
          <a:xfrm>
            <a:off x="411952" y="1143000"/>
            <a:ext cx="11322848" cy="39311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uadroTexto 5">
            <a:extLst>
              <a:ext uri="{FF2B5EF4-FFF2-40B4-BE49-F238E27FC236}">
                <a16:creationId xmlns:a16="http://schemas.microsoft.com/office/drawing/2014/main" id="{CACB3C81-10C4-1B09-ABEC-DC1E0324E335}"/>
              </a:ext>
            </a:extLst>
          </p:cNvPr>
          <p:cNvSpPr txBox="1"/>
          <p:nvPr/>
        </p:nvSpPr>
        <p:spPr>
          <a:xfrm>
            <a:off x="1097752" y="5188090"/>
            <a:ext cx="10065798"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algn="just"/>
            <a:r>
              <a:rPr lang="es-ES" dirty="0"/>
              <a:t>Se crea una instancia de la clase Conexion utilizando el constructor predeterminado.</a:t>
            </a:r>
          </a:p>
          <a:p>
            <a:pPr algn="just"/>
            <a:r>
              <a:rPr lang="es-ES" dirty="0"/>
              <a:t>Esto significa que se crea un nuevo objeto de la clase Conexion llamado objconexion.</a:t>
            </a:r>
          </a:p>
          <a:p>
            <a:pPr algn="just"/>
            <a:r>
              <a:rPr lang="es-ES" dirty="0"/>
              <a:t>Esta instancia se utilizará para acceder a los métodos y variables definidos en la clase Conexion.</a:t>
            </a:r>
            <a:endParaRPr lang="es-PE" dirty="0"/>
          </a:p>
        </p:txBody>
      </p:sp>
      <p:pic>
        <p:nvPicPr>
          <p:cNvPr id="7" name="Gráfico 6" descr="Mano con dedo índice apuntando a la derecha con relleno sólido">
            <a:extLst>
              <a:ext uri="{FF2B5EF4-FFF2-40B4-BE49-F238E27FC236}">
                <a16:creationId xmlns:a16="http://schemas.microsoft.com/office/drawing/2014/main" id="{2269D6A6-A3CA-14D4-D92E-EC788C25AB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932772" y="4175380"/>
            <a:ext cx="1035560" cy="914400"/>
          </a:xfrm>
          <a:prstGeom prst="rect">
            <a:avLst/>
          </a:prstGeom>
        </p:spPr>
      </p:pic>
    </p:spTree>
    <p:extLst>
      <p:ext uri="{BB962C8B-B14F-4D97-AF65-F5344CB8AC3E}">
        <p14:creationId xmlns:p14="http://schemas.microsoft.com/office/powerpoint/2010/main" val="4062071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8955490-E977-07A0-5663-E30CD14A05A0}"/>
              </a:ext>
            </a:extLst>
          </p:cNvPr>
          <p:cNvPicPr>
            <a:picLocks noChangeAspect="1"/>
          </p:cNvPicPr>
          <p:nvPr/>
        </p:nvPicPr>
        <p:blipFill>
          <a:blip r:embed="rId2"/>
          <a:stretch>
            <a:fillRect/>
          </a:stretch>
        </p:blipFill>
        <p:spPr>
          <a:xfrm>
            <a:off x="290513" y="1066800"/>
            <a:ext cx="11672887" cy="480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uadroTexto 5">
            <a:extLst>
              <a:ext uri="{FF2B5EF4-FFF2-40B4-BE49-F238E27FC236}">
                <a16:creationId xmlns:a16="http://schemas.microsoft.com/office/drawing/2014/main" id="{42E7A378-0A2B-3702-5AFE-4A4EE998D6D4}"/>
              </a:ext>
            </a:extLst>
          </p:cNvPr>
          <p:cNvSpPr txBox="1"/>
          <p:nvPr/>
        </p:nvSpPr>
        <p:spPr>
          <a:xfrm>
            <a:off x="76200" y="4536188"/>
            <a:ext cx="1035848"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Clic en</a:t>
            </a:r>
          </a:p>
          <a:p>
            <a:pPr marL="0" indent="0">
              <a:buNone/>
            </a:pPr>
            <a:r>
              <a:rPr lang="es-ES" dirty="0"/>
              <a:t>el icono</a:t>
            </a:r>
            <a:endParaRPr lang="es-PE" dirty="0"/>
          </a:p>
        </p:txBody>
      </p:sp>
      <p:pic>
        <p:nvPicPr>
          <p:cNvPr id="7" name="Gráfico 6" descr="Mano con dedo índice apuntando a la derecha con relleno sólido">
            <a:extLst>
              <a:ext uri="{FF2B5EF4-FFF2-40B4-BE49-F238E27FC236}">
                <a16:creationId xmlns:a16="http://schemas.microsoft.com/office/drawing/2014/main" id="{8191C78E-7BB9-EA0E-653B-1768D00C25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37006" y="4211194"/>
            <a:ext cx="345187" cy="304800"/>
          </a:xfrm>
          <a:prstGeom prst="rect">
            <a:avLst/>
          </a:prstGeom>
        </p:spPr>
      </p:pic>
      <p:pic>
        <p:nvPicPr>
          <p:cNvPr id="9" name="Gráfico 8" descr="Mano con dedo índice apuntando a la derecha con relleno sólido">
            <a:extLst>
              <a:ext uri="{FF2B5EF4-FFF2-40B4-BE49-F238E27FC236}">
                <a16:creationId xmlns:a16="http://schemas.microsoft.com/office/drawing/2014/main" id="{0CF99C84-65AD-EB60-122D-03BAEE3E28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798509" y="4678489"/>
            <a:ext cx="517783" cy="457202"/>
          </a:xfrm>
          <a:prstGeom prst="rect">
            <a:avLst/>
          </a:prstGeom>
        </p:spPr>
      </p:pic>
      <p:sp>
        <p:nvSpPr>
          <p:cNvPr id="10" name="CuadroTexto 9">
            <a:extLst>
              <a:ext uri="{FF2B5EF4-FFF2-40B4-BE49-F238E27FC236}">
                <a16:creationId xmlns:a16="http://schemas.microsoft.com/office/drawing/2014/main" id="{39A8EDD8-F38B-C4AA-3ECC-74ECB66A6B02}"/>
              </a:ext>
            </a:extLst>
          </p:cNvPr>
          <p:cNvSpPr txBox="1"/>
          <p:nvPr/>
        </p:nvSpPr>
        <p:spPr>
          <a:xfrm>
            <a:off x="1295400" y="5162490"/>
            <a:ext cx="2925368"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Clic en la primera opción</a:t>
            </a:r>
            <a:endParaRPr lang="es-PE" dirty="0"/>
          </a:p>
        </p:txBody>
      </p:sp>
    </p:spTree>
    <p:extLst>
      <p:ext uri="{BB962C8B-B14F-4D97-AF65-F5344CB8AC3E}">
        <p14:creationId xmlns:p14="http://schemas.microsoft.com/office/powerpoint/2010/main" val="2368792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 y="0"/>
            <a:ext cx="3581400" cy="6857998"/>
          </a:xfrm>
          <a:prstGeom prst="rect">
            <a:avLst/>
          </a:prstGeom>
          <a:blipFill>
            <a:blip r:embed="rId2" cstate="print"/>
            <a:srcRect/>
            <a:stretch>
              <a:fillRect l="2" r="-230035"/>
            </a:stretch>
          </a:blipFill>
        </p:spPr>
        <p:txBody>
          <a:bodyPr wrap="square" lIns="0" tIns="0" rIns="0" bIns="0" rtlCol="0"/>
          <a:lstStyle/>
          <a:p>
            <a:endParaRPr/>
          </a:p>
        </p:txBody>
      </p:sp>
      <p:sp>
        <p:nvSpPr>
          <p:cNvPr id="7" name="object 2"/>
          <p:cNvSpPr/>
          <p:nvPr/>
        </p:nvSpPr>
        <p:spPr>
          <a:xfrm>
            <a:off x="8628888" y="5593079"/>
            <a:ext cx="3124200" cy="990600"/>
          </a:xfrm>
          <a:prstGeom prst="rect">
            <a:avLst/>
          </a:prstGeom>
          <a:blipFill>
            <a:blip r:embed="rId2" cstate="print"/>
            <a:srcRect/>
            <a:stretch>
              <a:fillRect l="-280486" t="-569230" r="2158" b="-23078"/>
            </a:stretch>
          </a:blipFill>
        </p:spPr>
        <p:txBody>
          <a:bodyPr wrap="square" lIns="0" tIns="0" rIns="0" bIns="0" rtlCol="0"/>
          <a:lstStyle/>
          <a:p>
            <a:endParaRPr/>
          </a:p>
        </p:txBody>
      </p:sp>
      <p:sp>
        <p:nvSpPr>
          <p:cNvPr id="13" name="Título 1">
            <a:extLst>
              <a:ext uri="{FF2B5EF4-FFF2-40B4-BE49-F238E27FC236}">
                <a16:creationId xmlns:a16="http://schemas.microsoft.com/office/drawing/2014/main" id="{57D835B4-E061-4660-A102-8D4DA17AD61E}"/>
              </a:ext>
            </a:extLst>
          </p:cNvPr>
          <p:cNvSpPr txBox="1">
            <a:spLocks/>
          </p:cNvSpPr>
          <p:nvPr/>
        </p:nvSpPr>
        <p:spPr>
          <a:xfrm>
            <a:off x="252166" y="233472"/>
            <a:ext cx="10034833" cy="5486400"/>
          </a:xfrm>
          <a:prstGeom prst="rect">
            <a:avLst/>
          </a:prstGeom>
        </p:spPr>
        <p:txBody>
          <a:bodyPr>
            <a:normAutofit fontScale="55000" lnSpcReduction="20000"/>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endParaRPr lang="es-PE" b="1" dirty="0">
              <a:solidFill>
                <a:schemeClr val="tx1"/>
              </a:solidFill>
              <a:latin typeface="Roboto" pitchFamily="2" charset="0"/>
              <a:ea typeface="Roboto" pitchFamily="2" charset="0"/>
            </a:endParaRPr>
          </a:p>
          <a:p>
            <a:r>
              <a:rPr lang="es-PE" b="1" dirty="0">
                <a:solidFill>
                  <a:schemeClr val="tx1"/>
                </a:solidFill>
                <a:latin typeface="Roboto" pitchFamily="2" charset="0"/>
                <a:ea typeface="Roboto" pitchFamily="2" charset="0"/>
              </a:rPr>
              <a:t>EXPOSITOR:</a:t>
            </a:r>
            <a:br>
              <a:rPr lang="es-PE" b="1" dirty="0">
                <a:solidFill>
                  <a:schemeClr val="tx1"/>
                </a:solidFill>
                <a:latin typeface="Roboto" pitchFamily="2" charset="0"/>
                <a:ea typeface="Roboto" pitchFamily="2" charset="0"/>
              </a:rPr>
            </a:br>
            <a:br>
              <a:rPr lang="es-PE" b="1" dirty="0">
                <a:solidFill>
                  <a:schemeClr val="tx1"/>
                </a:solidFill>
                <a:latin typeface="Roboto" pitchFamily="2" charset="0"/>
                <a:ea typeface="Roboto" pitchFamily="2" charset="0"/>
              </a:rPr>
            </a:br>
            <a:br>
              <a:rPr lang="es-PE" b="1" dirty="0">
                <a:solidFill>
                  <a:schemeClr val="tx1"/>
                </a:solidFill>
                <a:latin typeface="Roboto" pitchFamily="2" charset="0"/>
                <a:ea typeface="Roboto" pitchFamily="2" charset="0"/>
              </a:rPr>
            </a:br>
            <a:r>
              <a:rPr lang="es-PE" b="1" dirty="0">
                <a:solidFill>
                  <a:schemeClr val="tx1"/>
                </a:solidFill>
                <a:latin typeface="Roboto" pitchFamily="2" charset="0"/>
                <a:ea typeface="Roboto" pitchFamily="2" charset="0"/>
              </a:rPr>
              <a:t>CONSULTOR : DANIEL FERNANDO LOZA SANTA CRUZ</a:t>
            </a:r>
          </a:p>
          <a:p>
            <a:endParaRPr lang="es-PE" b="1" dirty="0">
              <a:solidFill>
                <a:schemeClr val="tx1"/>
              </a:solidFill>
              <a:latin typeface="Roboto" pitchFamily="2" charset="0"/>
            </a:endParaRPr>
          </a:p>
          <a:p>
            <a:r>
              <a:rPr lang="es-PE" b="1" u="sng" dirty="0">
                <a:solidFill>
                  <a:schemeClr val="tx1"/>
                </a:solidFill>
                <a:latin typeface="Roboto" pitchFamily="2" charset="0"/>
              </a:rPr>
              <a:t>Correos</a:t>
            </a:r>
            <a:r>
              <a:rPr lang="es-PE" b="1" dirty="0">
                <a:solidFill>
                  <a:schemeClr val="tx1"/>
                </a:solidFill>
                <a:latin typeface="Roboto" pitchFamily="2" charset="0"/>
              </a:rPr>
              <a:t>: </a:t>
            </a:r>
          </a:p>
          <a:p>
            <a:pPr marL="685800" indent="-685800">
              <a:buFont typeface="Wingdings" panose="05000000000000000000" pitchFamily="2" charset="2"/>
              <a:buChar char="ü"/>
              <a:tabLst>
                <a:tab pos="1160463" algn="l"/>
              </a:tabLst>
            </a:pPr>
            <a:endParaRPr lang="es-PE" b="1" dirty="0">
              <a:solidFill>
                <a:schemeClr val="tx1"/>
              </a:solidFill>
              <a:latin typeface="Roboto" pitchFamily="2" charset="0"/>
            </a:endParaRPr>
          </a:p>
          <a:p>
            <a:pPr marL="685800" indent="-685800">
              <a:buFont typeface="Wingdings" panose="05000000000000000000" pitchFamily="2" charset="2"/>
              <a:buChar char="ü"/>
              <a:tabLst>
                <a:tab pos="1160463" algn="l"/>
              </a:tabLst>
            </a:pPr>
            <a:r>
              <a:rPr lang="es-ES" b="1" cap="none" dirty="0">
                <a:solidFill>
                  <a:schemeClr val="tx1"/>
                </a:solidFill>
                <a:latin typeface="Roboto" pitchFamily="2" charset="0"/>
                <a:ea typeface="Roboto" pitchFamily="2" charset="0"/>
              </a:rPr>
              <a:t>dlozas2016@gmail.com</a:t>
            </a:r>
          </a:p>
          <a:p>
            <a:pPr marL="685800" indent="-685800">
              <a:buFont typeface="Wingdings" panose="05000000000000000000" pitchFamily="2" charset="2"/>
              <a:buChar char="ü"/>
              <a:tabLst>
                <a:tab pos="1160463" algn="l"/>
              </a:tabLst>
            </a:pPr>
            <a:endParaRPr lang="es-ES" b="1" cap="none" dirty="0">
              <a:solidFill>
                <a:schemeClr val="tx1"/>
              </a:solidFill>
              <a:latin typeface="Roboto" pitchFamily="2" charset="0"/>
              <a:ea typeface="Roboto" pitchFamily="2" charset="0"/>
            </a:endParaRPr>
          </a:p>
          <a:p>
            <a:pPr marL="685800" indent="-685800">
              <a:buFont typeface="Wingdings" panose="05000000000000000000" pitchFamily="2" charset="2"/>
              <a:buChar char="ü"/>
              <a:tabLst>
                <a:tab pos="1160463" algn="l"/>
              </a:tabLst>
            </a:pPr>
            <a:r>
              <a:rPr lang="es-ES" b="1" cap="none" dirty="0">
                <a:solidFill>
                  <a:schemeClr val="tx1"/>
                </a:solidFill>
                <a:latin typeface="Roboto" pitchFamily="2" charset="0"/>
                <a:ea typeface="Roboto" pitchFamily="2" charset="0"/>
              </a:rPr>
              <a:t>dlozas2011@hotmail.com</a:t>
            </a:r>
          </a:p>
          <a:p>
            <a:pPr marL="685800" indent="-685800">
              <a:buFont typeface="Wingdings" panose="05000000000000000000" pitchFamily="2" charset="2"/>
              <a:buChar char="ü"/>
              <a:tabLst>
                <a:tab pos="1160463" algn="l"/>
              </a:tabLst>
            </a:pPr>
            <a:endParaRPr lang="es-ES" b="1" cap="none" dirty="0">
              <a:solidFill>
                <a:schemeClr val="tx1"/>
              </a:solidFill>
              <a:latin typeface="Roboto" pitchFamily="2" charset="0"/>
              <a:ea typeface="Roboto" pitchFamily="2" charset="0"/>
            </a:endParaRPr>
          </a:p>
          <a:p>
            <a:pPr marL="685800" indent="-685800">
              <a:buFont typeface="Wingdings" panose="05000000000000000000" pitchFamily="2" charset="2"/>
              <a:buChar char="ü"/>
              <a:tabLst>
                <a:tab pos="1160463" algn="l"/>
              </a:tabLst>
            </a:pPr>
            <a:r>
              <a:rPr lang="es-ES" b="1" cap="none" dirty="0">
                <a:solidFill>
                  <a:schemeClr val="tx1"/>
                </a:solidFill>
                <a:latin typeface="Roboto" pitchFamily="2" charset="0"/>
                <a:ea typeface="Roboto" pitchFamily="2" charset="0"/>
              </a:rPr>
              <a:t>lozadaniel2020@gmail.com</a:t>
            </a:r>
          </a:p>
          <a:p>
            <a:pPr marL="685800" indent="-685800">
              <a:buFont typeface="Wingdings" panose="05000000000000000000" pitchFamily="2" charset="2"/>
              <a:buChar char="ü"/>
              <a:tabLst>
                <a:tab pos="1160463" algn="l"/>
              </a:tabLst>
            </a:pPr>
            <a:endParaRPr lang="es-ES" b="1" cap="none" dirty="0">
              <a:solidFill>
                <a:schemeClr val="tx1"/>
              </a:solidFill>
              <a:latin typeface="Roboto" pitchFamily="2" charset="0"/>
              <a:ea typeface="Roboto" pitchFamily="2" charset="0"/>
            </a:endParaRPr>
          </a:p>
          <a:p>
            <a:pPr marL="685800" indent="-685800">
              <a:buFont typeface="Wingdings" panose="05000000000000000000" pitchFamily="2" charset="2"/>
              <a:buChar char="ü"/>
              <a:tabLst>
                <a:tab pos="1160463" algn="l"/>
              </a:tabLst>
            </a:pPr>
            <a:r>
              <a:rPr lang="es-ES" b="1" cap="none" dirty="0">
                <a:solidFill>
                  <a:schemeClr val="tx1"/>
                </a:solidFill>
                <a:latin typeface="Roboto" pitchFamily="2" charset="0"/>
                <a:ea typeface="Roboto" pitchFamily="2" charset="0"/>
              </a:rPr>
              <a:t>Canal de YouTube:</a:t>
            </a:r>
          </a:p>
          <a:p>
            <a:pPr marL="685800" indent="-685800">
              <a:buFont typeface="Wingdings" panose="05000000000000000000" pitchFamily="2" charset="2"/>
              <a:buChar char="ü"/>
              <a:tabLst>
                <a:tab pos="1160463" algn="l"/>
              </a:tabLst>
            </a:pPr>
            <a:endParaRPr lang="es-ES" b="1" cap="none" dirty="0">
              <a:solidFill>
                <a:schemeClr val="tx1"/>
              </a:solidFill>
              <a:latin typeface="Roboto" pitchFamily="2" charset="0"/>
              <a:ea typeface="Roboto" pitchFamily="2" charset="0"/>
            </a:endParaRPr>
          </a:p>
          <a:p>
            <a:pPr marL="685800" indent="-685800">
              <a:buFont typeface="Wingdings" panose="05000000000000000000" pitchFamily="2" charset="2"/>
              <a:buChar char="ü"/>
              <a:tabLst>
                <a:tab pos="1160463" algn="l"/>
              </a:tabLst>
            </a:pPr>
            <a:r>
              <a:rPr lang="es-ES" sz="4200" b="1" cap="none" dirty="0">
                <a:solidFill>
                  <a:srgbClr val="FF0000"/>
                </a:solidFill>
                <a:latin typeface="Roboto" pitchFamily="2" charset="0"/>
                <a:ea typeface="Roboto" pitchFamily="2" charset="0"/>
              </a:rPr>
              <a:t>https://www.youtube.com/@daniellozasantacruz</a:t>
            </a:r>
            <a:endParaRPr lang="es-ES" b="1" cap="none" dirty="0">
              <a:solidFill>
                <a:schemeClr val="tx1"/>
              </a:solidFill>
              <a:latin typeface="Roboto" pitchFamily="2" charset="0"/>
              <a:ea typeface="Roboto" pitchFamily="2" charset="0"/>
            </a:endParaRPr>
          </a:p>
        </p:txBody>
      </p:sp>
      <p:pic>
        <p:nvPicPr>
          <p:cNvPr id="14" name="Imagen 13">
            <a:extLst>
              <a:ext uri="{FF2B5EF4-FFF2-40B4-BE49-F238E27FC236}">
                <a16:creationId xmlns:a16="http://schemas.microsoft.com/office/drawing/2014/main" id="{0DBD94C0-0474-4554-BC32-F0EDE3BDA0B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411923" y="301816"/>
            <a:ext cx="1527911" cy="2197006"/>
          </a:xfrm>
          <a:prstGeom prst="rect">
            <a:avLst/>
          </a:prstGeom>
          <a:ln w="12700">
            <a:solidFill>
              <a:schemeClr val="tx1"/>
            </a:solidFill>
          </a:ln>
          <a:effectLst>
            <a:outerShdw blurRad="292100" dist="139700" dir="2700000" algn="tl" rotWithShape="0">
              <a:srgbClr val="333333">
                <a:alpha val="65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310F2C2-413E-1907-D93C-67F982B10084}"/>
              </a:ext>
            </a:extLst>
          </p:cNvPr>
          <p:cNvPicPr>
            <a:picLocks noChangeAspect="1"/>
          </p:cNvPicPr>
          <p:nvPr/>
        </p:nvPicPr>
        <p:blipFill>
          <a:blip r:embed="rId2"/>
          <a:stretch>
            <a:fillRect/>
          </a:stretch>
        </p:blipFill>
        <p:spPr>
          <a:xfrm>
            <a:off x="256724" y="1371600"/>
            <a:ext cx="11478076" cy="4191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63D840B8-D98E-4F2F-733C-4AB954E41F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0104309" y="3325999"/>
            <a:ext cx="517783" cy="457202"/>
          </a:xfrm>
          <a:prstGeom prst="rect">
            <a:avLst/>
          </a:prstGeom>
        </p:spPr>
      </p:pic>
      <p:sp>
        <p:nvSpPr>
          <p:cNvPr id="7" name="CuadroTexto 6">
            <a:extLst>
              <a:ext uri="{FF2B5EF4-FFF2-40B4-BE49-F238E27FC236}">
                <a16:creationId xmlns:a16="http://schemas.microsoft.com/office/drawing/2014/main" id="{662AD0EA-D41D-29E7-67A0-601D427FA332}"/>
              </a:ext>
            </a:extLst>
          </p:cNvPr>
          <p:cNvSpPr txBox="1"/>
          <p:nvPr/>
        </p:nvSpPr>
        <p:spPr>
          <a:xfrm>
            <a:off x="8839200" y="3790890"/>
            <a:ext cx="3153968"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Clase Conexión, importado</a:t>
            </a:r>
            <a:endParaRPr lang="es-PE" dirty="0"/>
          </a:p>
        </p:txBody>
      </p:sp>
    </p:spTree>
    <p:extLst>
      <p:ext uri="{BB962C8B-B14F-4D97-AF65-F5344CB8AC3E}">
        <p14:creationId xmlns:p14="http://schemas.microsoft.com/office/powerpoint/2010/main" val="1271462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3508F342-73EE-9AAD-CAD9-8C0EEDBD06A3}"/>
              </a:ext>
            </a:extLst>
          </p:cNvPr>
          <p:cNvSpPr/>
          <p:nvPr/>
        </p:nvSpPr>
        <p:spPr>
          <a:xfrm>
            <a:off x="2133600" y="29718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Clase Statement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03634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B88A74D-3A23-D0C8-F3F3-7F7EDF7A9231}"/>
              </a:ext>
            </a:extLst>
          </p:cNvPr>
          <p:cNvSpPr txBox="1"/>
          <p:nvPr/>
        </p:nvSpPr>
        <p:spPr>
          <a:xfrm>
            <a:off x="228600" y="914400"/>
            <a:ext cx="11811000" cy="5909310"/>
          </a:xfrm>
          <a:prstGeom prst="rect">
            <a:avLst/>
          </a:prstGeom>
          <a:noFill/>
        </p:spPr>
        <p:txBody>
          <a:bodyPr wrap="square">
            <a:spAutoFit/>
          </a:bodyPr>
          <a:lstStyle/>
          <a:p>
            <a:pPr marL="285750" indent="-285750" algn="just">
              <a:buFont typeface="Wingdings" panose="05000000000000000000" pitchFamily="2" charset="2"/>
              <a:buChar char="q"/>
            </a:pPr>
            <a:r>
              <a:rPr lang="es-ES" b="1" dirty="0"/>
              <a:t>La clase Statement en Java es parte del paquete java.sql y se utiliza para ejecutar consultas SQL estáticas sin parámetros.</a:t>
            </a:r>
          </a:p>
          <a:p>
            <a:pPr marL="285750" indent="-285750" algn="just">
              <a:buFont typeface="Wingdings" panose="05000000000000000000" pitchFamily="2" charset="2"/>
              <a:buChar char="q"/>
            </a:pPr>
            <a:endParaRPr lang="es-ES" sz="1200" b="1" dirty="0"/>
          </a:p>
          <a:p>
            <a:pPr marL="285750" indent="-285750" algn="just">
              <a:buFont typeface="Wingdings" panose="05000000000000000000" pitchFamily="2" charset="2"/>
              <a:buChar char="q"/>
            </a:pPr>
            <a:r>
              <a:rPr lang="es-ES" b="1" dirty="0"/>
              <a:t>Proporciona métodos para enviar instrucciones SQL a una base de datos y recuperar los resultados correspondientes.</a:t>
            </a:r>
          </a:p>
          <a:p>
            <a:pPr marL="285750" indent="-285750" algn="just">
              <a:buFont typeface="Wingdings" panose="05000000000000000000" pitchFamily="2" charset="2"/>
              <a:buChar char="q"/>
            </a:pPr>
            <a:endParaRPr lang="es-ES" sz="1200" b="1" dirty="0"/>
          </a:p>
          <a:p>
            <a:pPr marL="285750" indent="-285750" algn="just">
              <a:buFont typeface="Wingdings" panose="05000000000000000000" pitchFamily="2" charset="2"/>
              <a:buChar char="q"/>
            </a:pPr>
            <a:r>
              <a:rPr lang="es-ES" b="1" dirty="0"/>
              <a:t>La interfaz Statement define varios métodos para ejecutar operaciones SQL, como consultas de selección, actualizaciones de datos y ejecución de comandos SQL arbitrarios.</a:t>
            </a:r>
          </a:p>
          <a:p>
            <a:pPr marL="285750" indent="-285750" algn="just">
              <a:buFont typeface="Wingdings" panose="05000000000000000000" pitchFamily="2" charset="2"/>
              <a:buChar char="q"/>
            </a:pPr>
            <a:endParaRPr lang="es-ES" sz="1200" b="1" dirty="0"/>
          </a:p>
          <a:p>
            <a:pPr marL="285750" indent="-285750" algn="just">
              <a:buFont typeface="Wingdings" panose="05000000000000000000" pitchFamily="2" charset="2"/>
              <a:buChar char="q"/>
            </a:pPr>
            <a:r>
              <a:rPr lang="es-ES" b="1" dirty="0"/>
              <a:t>Los métodos más comunes son:</a:t>
            </a:r>
          </a:p>
          <a:p>
            <a:pPr marL="285750" indent="-285750" algn="just">
              <a:buFont typeface="Wingdings" panose="05000000000000000000" pitchFamily="2" charset="2"/>
              <a:buChar char="q"/>
            </a:pPr>
            <a:endParaRPr lang="es-ES" sz="1200" b="1" dirty="0"/>
          </a:p>
          <a:p>
            <a:pPr marL="742950" lvl="1" indent="-285750" algn="just">
              <a:buFont typeface="Wingdings" panose="05000000000000000000" pitchFamily="2" charset="2"/>
              <a:buChar char="ü"/>
            </a:pPr>
            <a:r>
              <a:rPr lang="es-ES" b="1" dirty="0"/>
              <a:t>executeQuery(String SQL): Ejecuta una consulta de selección (SELECT) y devuelve un objeto ResultSet que contiene los resultados.</a:t>
            </a:r>
          </a:p>
          <a:p>
            <a:pPr marL="742950" lvl="1" indent="-285750" algn="just">
              <a:buFont typeface="Wingdings" panose="05000000000000000000" pitchFamily="2" charset="2"/>
              <a:buChar char="ü"/>
            </a:pPr>
            <a:endParaRPr lang="es-ES" b="1" dirty="0"/>
          </a:p>
          <a:p>
            <a:pPr marL="742950" lvl="1" indent="-285750" algn="just">
              <a:buFont typeface="Wingdings" panose="05000000000000000000" pitchFamily="2" charset="2"/>
              <a:buChar char="ü"/>
            </a:pPr>
            <a:r>
              <a:rPr lang="es-ES" b="1" dirty="0"/>
              <a:t>executeUpdate(String SQL): Ejecuta una instrucción SQL que no devuelve un conjunto de resultados, como una instrucción INSERT, UPDATE o DELETE. Retorna el número de filas afectadas.</a:t>
            </a:r>
          </a:p>
          <a:p>
            <a:pPr marL="742950" lvl="1" indent="-285750" algn="just">
              <a:buFont typeface="Wingdings" panose="05000000000000000000" pitchFamily="2" charset="2"/>
              <a:buChar char="ü"/>
            </a:pPr>
            <a:endParaRPr lang="es-ES" b="1" dirty="0"/>
          </a:p>
          <a:p>
            <a:pPr marL="742950" lvl="1" indent="-285750" algn="just">
              <a:buFont typeface="Wingdings" panose="05000000000000000000" pitchFamily="2" charset="2"/>
              <a:buChar char="ü"/>
            </a:pPr>
            <a:r>
              <a:rPr lang="es-ES" b="1" dirty="0"/>
              <a:t>execute(String SQL): Ejecuta una instrucción SQL y devuelve un booleano que indica si la instrucción produce un conjunto de resultados.</a:t>
            </a:r>
          </a:p>
          <a:p>
            <a:pPr marL="742950" lvl="1" indent="-285750" algn="just">
              <a:buFont typeface="Wingdings" panose="05000000000000000000" pitchFamily="2" charset="2"/>
              <a:buChar char="ü"/>
            </a:pPr>
            <a:endParaRPr lang="es-ES" b="1" dirty="0"/>
          </a:p>
          <a:p>
            <a:pPr marL="742950" lvl="1" indent="-285750" algn="just">
              <a:buFont typeface="Wingdings" panose="05000000000000000000" pitchFamily="2" charset="2"/>
              <a:buChar char="ü"/>
            </a:pPr>
            <a:r>
              <a:rPr lang="es-ES" b="1" dirty="0"/>
              <a:t>getResultSet(): Devuelve el objeto ResultSet asociado con el Statement, si es aplicable.</a:t>
            </a:r>
          </a:p>
          <a:p>
            <a:pPr marL="742950" lvl="1" indent="-285750" algn="just">
              <a:buFont typeface="Wingdings" panose="05000000000000000000" pitchFamily="2" charset="2"/>
              <a:buChar char="ü"/>
            </a:pPr>
            <a:endParaRPr lang="es-ES" b="1" dirty="0"/>
          </a:p>
          <a:p>
            <a:pPr marL="742950" lvl="1" indent="-285750" algn="just">
              <a:buFont typeface="Wingdings" panose="05000000000000000000" pitchFamily="2" charset="2"/>
              <a:buChar char="ü"/>
            </a:pPr>
            <a:r>
              <a:rPr lang="es-ES" b="1" dirty="0" err="1"/>
              <a:t>close</a:t>
            </a:r>
            <a:r>
              <a:rPr lang="es-ES" b="1" dirty="0"/>
              <a:t>(): Cierra el Statement y libera cualquier recurso que este asociado.</a:t>
            </a:r>
            <a:endParaRPr lang="es-PE" b="1" dirty="0"/>
          </a:p>
        </p:txBody>
      </p:sp>
    </p:spTree>
    <p:extLst>
      <p:ext uri="{BB962C8B-B14F-4D97-AF65-F5344CB8AC3E}">
        <p14:creationId xmlns:p14="http://schemas.microsoft.com/office/powerpoint/2010/main" val="2049366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5B7909A-9BB1-70CB-0125-46758A1B82B2}"/>
              </a:ext>
            </a:extLst>
          </p:cNvPr>
          <p:cNvPicPr>
            <a:picLocks noChangeAspect="1"/>
          </p:cNvPicPr>
          <p:nvPr/>
        </p:nvPicPr>
        <p:blipFill>
          <a:blip r:embed="rId2"/>
          <a:stretch>
            <a:fillRect/>
          </a:stretch>
        </p:blipFill>
        <p:spPr>
          <a:xfrm>
            <a:off x="321349" y="1485900"/>
            <a:ext cx="11549301" cy="3886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339AB821-91D5-BCB2-5BEB-A1A35834BD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257801" y="4577584"/>
            <a:ext cx="517783" cy="457202"/>
          </a:xfrm>
          <a:prstGeom prst="rect">
            <a:avLst/>
          </a:prstGeom>
        </p:spPr>
      </p:pic>
      <p:sp>
        <p:nvSpPr>
          <p:cNvPr id="7" name="CuadroTexto 6">
            <a:extLst>
              <a:ext uri="{FF2B5EF4-FFF2-40B4-BE49-F238E27FC236}">
                <a16:creationId xmlns:a16="http://schemas.microsoft.com/office/drawing/2014/main" id="{DEB6D93A-A14C-109B-0E3E-97D68612C271}"/>
              </a:ext>
            </a:extLst>
          </p:cNvPr>
          <p:cNvSpPr txBox="1"/>
          <p:nvPr/>
        </p:nvSpPr>
        <p:spPr>
          <a:xfrm>
            <a:off x="2438400" y="5029200"/>
            <a:ext cx="7315200"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Se declara una variable st de tipo Statement, se utiliza para enviar consultas sin parámetros a la base de datos</a:t>
            </a:r>
            <a:endParaRPr lang="es-PE" dirty="0"/>
          </a:p>
        </p:txBody>
      </p:sp>
    </p:spTree>
    <p:extLst>
      <p:ext uri="{BB962C8B-B14F-4D97-AF65-F5344CB8AC3E}">
        <p14:creationId xmlns:p14="http://schemas.microsoft.com/office/powerpoint/2010/main" val="2005888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6DF04A1-8462-B5A7-3613-4B54E1E1681A}"/>
              </a:ext>
            </a:extLst>
          </p:cNvPr>
          <p:cNvPicPr>
            <a:picLocks noChangeAspect="1"/>
          </p:cNvPicPr>
          <p:nvPr/>
        </p:nvPicPr>
        <p:blipFill>
          <a:blip r:embed="rId2"/>
          <a:stretch>
            <a:fillRect/>
          </a:stretch>
        </p:blipFill>
        <p:spPr>
          <a:xfrm>
            <a:off x="228600" y="1047936"/>
            <a:ext cx="11670236" cy="52004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6AE06831-49C2-0F57-E9CB-866AC58B02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962400" y="4489034"/>
            <a:ext cx="517783" cy="457202"/>
          </a:xfrm>
          <a:prstGeom prst="rect">
            <a:avLst/>
          </a:prstGeom>
        </p:spPr>
      </p:pic>
      <p:sp>
        <p:nvSpPr>
          <p:cNvPr id="7" name="CuadroTexto 6">
            <a:extLst>
              <a:ext uri="{FF2B5EF4-FFF2-40B4-BE49-F238E27FC236}">
                <a16:creationId xmlns:a16="http://schemas.microsoft.com/office/drawing/2014/main" id="{44C875D2-4891-10B5-BE28-5259098EA0FE}"/>
              </a:ext>
            </a:extLst>
          </p:cNvPr>
          <p:cNvSpPr txBox="1"/>
          <p:nvPr/>
        </p:nvSpPr>
        <p:spPr>
          <a:xfrm>
            <a:off x="4480183" y="4572000"/>
            <a:ext cx="2911217"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Clic en la primera opción</a:t>
            </a:r>
            <a:endParaRPr lang="es-PE" dirty="0"/>
          </a:p>
        </p:txBody>
      </p:sp>
      <p:sp>
        <p:nvSpPr>
          <p:cNvPr id="8" name="CuadroTexto 7">
            <a:extLst>
              <a:ext uri="{FF2B5EF4-FFF2-40B4-BE49-F238E27FC236}">
                <a16:creationId xmlns:a16="http://schemas.microsoft.com/office/drawing/2014/main" id="{C3921874-2298-6315-21CB-875B73398315}"/>
              </a:ext>
            </a:extLst>
          </p:cNvPr>
          <p:cNvSpPr txBox="1"/>
          <p:nvPr/>
        </p:nvSpPr>
        <p:spPr>
          <a:xfrm>
            <a:off x="76200" y="4778514"/>
            <a:ext cx="1035848"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Clic en</a:t>
            </a:r>
          </a:p>
          <a:p>
            <a:pPr marL="0" indent="0">
              <a:buNone/>
            </a:pPr>
            <a:r>
              <a:rPr lang="es-ES" dirty="0"/>
              <a:t>el icono</a:t>
            </a:r>
            <a:endParaRPr lang="es-PE" dirty="0"/>
          </a:p>
        </p:txBody>
      </p:sp>
      <p:pic>
        <p:nvPicPr>
          <p:cNvPr id="9" name="Gráfico 8" descr="Mano con dedo índice apuntando a la derecha con relleno sólido">
            <a:extLst>
              <a:ext uri="{FF2B5EF4-FFF2-40B4-BE49-F238E27FC236}">
                <a16:creationId xmlns:a16="http://schemas.microsoft.com/office/drawing/2014/main" id="{8CF3399F-FA4C-F305-BD05-EDB106C68C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60004" y="4440597"/>
            <a:ext cx="358913" cy="316920"/>
          </a:xfrm>
          <a:prstGeom prst="rect">
            <a:avLst/>
          </a:prstGeom>
        </p:spPr>
      </p:pic>
    </p:spTree>
    <p:extLst>
      <p:ext uri="{BB962C8B-B14F-4D97-AF65-F5344CB8AC3E}">
        <p14:creationId xmlns:p14="http://schemas.microsoft.com/office/powerpoint/2010/main" val="2271136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D64F902-74B6-15B1-B1CB-889200B0F124}"/>
              </a:ext>
            </a:extLst>
          </p:cNvPr>
          <p:cNvPicPr>
            <a:picLocks noChangeAspect="1"/>
          </p:cNvPicPr>
          <p:nvPr/>
        </p:nvPicPr>
        <p:blipFill>
          <a:blip r:embed="rId2"/>
          <a:stretch>
            <a:fillRect/>
          </a:stretch>
        </p:blipFill>
        <p:spPr>
          <a:xfrm>
            <a:off x="152400" y="1457053"/>
            <a:ext cx="11887200" cy="40293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3D102B53-360E-27A0-045A-BB6587FE8A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628524" y="2895600"/>
            <a:ext cx="517783" cy="457202"/>
          </a:xfrm>
          <a:prstGeom prst="rect">
            <a:avLst/>
          </a:prstGeom>
        </p:spPr>
      </p:pic>
      <p:sp>
        <p:nvSpPr>
          <p:cNvPr id="7" name="CuadroTexto 6">
            <a:extLst>
              <a:ext uri="{FF2B5EF4-FFF2-40B4-BE49-F238E27FC236}">
                <a16:creationId xmlns:a16="http://schemas.microsoft.com/office/drawing/2014/main" id="{FDF419AE-EDED-0C1E-6003-175504672F85}"/>
              </a:ext>
            </a:extLst>
          </p:cNvPr>
          <p:cNvSpPr txBox="1"/>
          <p:nvPr/>
        </p:nvSpPr>
        <p:spPr>
          <a:xfrm>
            <a:off x="6133730" y="2971800"/>
            <a:ext cx="3153968"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Clase Statement, importado</a:t>
            </a:r>
            <a:endParaRPr lang="es-PE" dirty="0"/>
          </a:p>
        </p:txBody>
      </p:sp>
    </p:spTree>
    <p:extLst>
      <p:ext uri="{BB962C8B-B14F-4D97-AF65-F5344CB8AC3E}">
        <p14:creationId xmlns:p14="http://schemas.microsoft.com/office/powerpoint/2010/main" val="2023051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0357AF5A-6557-4341-15EF-D97F686F2D80}"/>
              </a:ext>
            </a:extLst>
          </p:cNvPr>
          <p:cNvSpPr/>
          <p:nvPr/>
        </p:nvSpPr>
        <p:spPr>
          <a:xfrm>
            <a:off x="2220113" y="29718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Clase ResultSet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39206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0B767AF-6D6F-2E1D-DEE3-2BDEE5128D0B}"/>
              </a:ext>
            </a:extLst>
          </p:cNvPr>
          <p:cNvSpPr txBox="1"/>
          <p:nvPr/>
        </p:nvSpPr>
        <p:spPr>
          <a:xfrm>
            <a:off x="76200" y="166092"/>
            <a:ext cx="8763000" cy="646330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gn="just">
              <a:buFont typeface="Wingdings" panose="05000000000000000000" pitchFamily="2" charset="2"/>
              <a:buChar char="q"/>
            </a:pPr>
            <a:r>
              <a:rPr lang="es-ES" b="1" dirty="0"/>
              <a:t>La clase ResultSet en Java es parte del paquete java.sql y se utiliza para representar un conjunto de resultados de una consulta SQL.</a:t>
            </a:r>
          </a:p>
          <a:p>
            <a:pPr marL="285750" indent="-285750" algn="just">
              <a:buFont typeface="Wingdings" panose="05000000000000000000" pitchFamily="2" charset="2"/>
              <a:buChar char="q"/>
            </a:pPr>
            <a:endParaRPr lang="es-ES" b="1" dirty="0"/>
          </a:p>
          <a:p>
            <a:pPr marL="285750" indent="-285750" algn="just">
              <a:buFont typeface="Wingdings" panose="05000000000000000000" pitchFamily="2" charset="2"/>
              <a:buChar char="q"/>
            </a:pPr>
            <a:r>
              <a:rPr lang="es-ES" b="1" dirty="0"/>
              <a:t>Es decir, al ejecutar una consulta de selección (SELECT) en una base de datos, el resultado de esa consulta se almacena en un objeto ResultSet.</a:t>
            </a:r>
          </a:p>
          <a:p>
            <a:pPr algn="just"/>
            <a:endParaRPr lang="es-ES" b="1" dirty="0"/>
          </a:p>
          <a:p>
            <a:pPr marL="285750" indent="-285750" algn="just">
              <a:buFont typeface="Wingdings" panose="05000000000000000000" pitchFamily="2" charset="2"/>
              <a:buChar char="q"/>
            </a:pPr>
            <a:r>
              <a:rPr lang="es-ES" b="1" dirty="0"/>
              <a:t>El objeto ResultSet proporciona métodos para acceder y manipular los datos obtenidos de la consulta.</a:t>
            </a:r>
          </a:p>
          <a:p>
            <a:pPr marL="285750" indent="-285750" algn="just">
              <a:buFont typeface="Wingdings" panose="05000000000000000000" pitchFamily="2" charset="2"/>
              <a:buChar char="q"/>
            </a:pPr>
            <a:endParaRPr lang="es-ES" b="1" dirty="0"/>
          </a:p>
          <a:p>
            <a:pPr marL="285750" indent="-285750" algn="just">
              <a:buFont typeface="Wingdings" panose="05000000000000000000" pitchFamily="2" charset="2"/>
              <a:buChar char="q"/>
            </a:pPr>
            <a:r>
              <a:rPr lang="es-ES" b="1" dirty="0"/>
              <a:t> Algunos de los métodos más comunes son:</a:t>
            </a:r>
          </a:p>
          <a:p>
            <a:pPr algn="just"/>
            <a:endParaRPr lang="es-ES" b="1" dirty="0"/>
          </a:p>
          <a:p>
            <a:pPr marL="742950" lvl="1" indent="-285750" algn="just">
              <a:buFont typeface="Wingdings" panose="05000000000000000000" pitchFamily="2" charset="2"/>
              <a:buChar char="v"/>
            </a:pPr>
            <a:r>
              <a:rPr lang="es-ES" b="1" dirty="0"/>
              <a:t>next(): Mueve el cursor al siguiente registro en el conjunto de resultados y devuelve true si hay más registros disponibles.</a:t>
            </a:r>
          </a:p>
          <a:p>
            <a:pPr marL="742950" lvl="1" indent="-285750" algn="just">
              <a:buFont typeface="Wingdings" panose="05000000000000000000" pitchFamily="2" charset="2"/>
              <a:buChar char="v"/>
            </a:pPr>
            <a:r>
              <a:rPr lang="es-ES" b="1" dirty="0"/>
              <a:t>getString(int columnIndex): Devuelve el valor de la columna especificada como una cadena de texto.</a:t>
            </a:r>
          </a:p>
          <a:p>
            <a:pPr marL="742950" lvl="1" indent="-285750" algn="just">
              <a:buFont typeface="Wingdings" panose="05000000000000000000" pitchFamily="2" charset="2"/>
              <a:buChar char="v"/>
            </a:pPr>
            <a:r>
              <a:rPr lang="es-ES" b="1" dirty="0"/>
              <a:t>getInt(int columnIndex): Devuelve el valor de la columna especificada como un entero.</a:t>
            </a:r>
          </a:p>
          <a:p>
            <a:pPr marL="742950" lvl="1" indent="-285750" algn="just">
              <a:buFont typeface="Wingdings" panose="05000000000000000000" pitchFamily="2" charset="2"/>
              <a:buChar char="v"/>
            </a:pPr>
            <a:r>
              <a:rPr lang="es-ES" b="1" dirty="0"/>
              <a:t>getObject(int columnIndex): Devuelve el valor de la columna especificada como un objeto genérico.</a:t>
            </a:r>
          </a:p>
          <a:p>
            <a:pPr marL="742950" lvl="1" indent="-285750" algn="just">
              <a:buFont typeface="Wingdings" panose="05000000000000000000" pitchFamily="2" charset="2"/>
              <a:buChar char="v"/>
            </a:pPr>
            <a:r>
              <a:rPr lang="es-ES" b="1" dirty="0"/>
              <a:t>getMetaData(): Devuelve un objeto ResultSetMetaData que proporciona información sobre los metadatos de los resultados, como los nombres y tipos de columnas.</a:t>
            </a:r>
          </a:p>
          <a:p>
            <a:pPr marL="742950" lvl="1" indent="-285750" algn="just">
              <a:buFont typeface="Wingdings" panose="05000000000000000000" pitchFamily="2" charset="2"/>
              <a:buChar char="v"/>
            </a:pPr>
            <a:r>
              <a:rPr lang="es-ES" b="1" dirty="0" err="1"/>
              <a:t>close</a:t>
            </a:r>
            <a:r>
              <a:rPr lang="es-ES" b="1" dirty="0"/>
              <a:t>(): Cierra el ResultSet y libera cualquier recurso asociado.</a:t>
            </a:r>
            <a:endParaRPr lang="es-PE" b="1" dirty="0"/>
          </a:p>
        </p:txBody>
      </p:sp>
      <p:sp>
        <p:nvSpPr>
          <p:cNvPr id="7" name="CuadroTexto 6">
            <a:extLst>
              <a:ext uri="{FF2B5EF4-FFF2-40B4-BE49-F238E27FC236}">
                <a16:creationId xmlns:a16="http://schemas.microsoft.com/office/drawing/2014/main" id="{F0FC67E2-C8EA-CD4D-70DD-B34A9F4B77D0}"/>
              </a:ext>
            </a:extLst>
          </p:cNvPr>
          <p:cNvSpPr txBox="1"/>
          <p:nvPr/>
        </p:nvSpPr>
        <p:spPr>
          <a:xfrm>
            <a:off x="8915400" y="1012478"/>
            <a:ext cx="3124200" cy="477053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gn="just">
              <a:buFont typeface="Wingdings" panose="05000000000000000000" pitchFamily="2" charset="2"/>
              <a:buChar char="q"/>
            </a:pPr>
            <a:r>
              <a:rPr lang="es-ES" sz="1600" b="1" dirty="0"/>
              <a:t>El objeto ResultSet actúa como un cursor que permite recorrer los registros uno a uno y acceder a los valores de cada columna en cada registro.</a:t>
            </a:r>
          </a:p>
          <a:p>
            <a:pPr marL="285750" indent="-285750" algn="just">
              <a:buFont typeface="Wingdings" panose="05000000000000000000" pitchFamily="2" charset="2"/>
              <a:buChar char="q"/>
            </a:pPr>
            <a:endParaRPr lang="es-ES" sz="1600" b="1" dirty="0"/>
          </a:p>
          <a:p>
            <a:pPr marL="285750" indent="-285750" algn="just">
              <a:buFont typeface="Wingdings" panose="05000000000000000000" pitchFamily="2" charset="2"/>
              <a:buChar char="q"/>
            </a:pPr>
            <a:r>
              <a:rPr lang="es-ES" sz="1600" b="1" dirty="0"/>
              <a:t>El método next() se utiliza para mover el cursor al siguiente registro, y luego se pueden utilizar los métodos get correspondientes para obtener los valores de las columnas.</a:t>
            </a:r>
          </a:p>
          <a:p>
            <a:pPr marL="285750" indent="-285750" algn="just">
              <a:buFont typeface="Wingdings" panose="05000000000000000000" pitchFamily="2" charset="2"/>
              <a:buChar char="q"/>
            </a:pPr>
            <a:endParaRPr lang="es-ES" sz="1600" b="1" dirty="0"/>
          </a:p>
          <a:p>
            <a:pPr marL="285750" indent="-285750" algn="just">
              <a:buFont typeface="Wingdings" panose="05000000000000000000" pitchFamily="2" charset="2"/>
              <a:buChar char="q"/>
            </a:pPr>
            <a:r>
              <a:rPr lang="es-ES" sz="1600" b="1" dirty="0"/>
              <a:t>El objeto ResultSet, se conecta a la base de datos, por lo que el acceso a los datos solo es posible mientras la conexión a la base de datos está abierta y el ResultSet no ha sido cerrado.</a:t>
            </a:r>
            <a:endParaRPr lang="es-PE" sz="1600" b="1" dirty="0"/>
          </a:p>
        </p:txBody>
      </p:sp>
    </p:spTree>
    <p:extLst>
      <p:ext uri="{BB962C8B-B14F-4D97-AF65-F5344CB8AC3E}">
        <p14:creationId xmlns:p14="http://schemas.microsoft.com/office/powerpoint/2010/main" val="7121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0380B98-1D16-C487-2D0A-FBA7695C289E}"/>
              </a:ext>
            </a:extLst>
          </p:cNvPr>
          <p:cNvPicPr>
            <a:picLocks noChangeAspect="1"/>
          </p:cNvPicPr>
          <p:nvPr/>
        </p:nvPicPr>
        <p:blipFill>
          <a:blip r:embed="rId2"/>
          <a:stretch>
            <a:fillRect/>
          </a:stretch>
        </p:blipFill>
        <p:spPr>
          <a:xfrm>
            <a:off x="243797" y="1447800"/>
            <a:ext cx="11719603" cy="4267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B8B88560-042A-A4CF-7B72-AAE1DBADB7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272998" y="4936498"/>
            <a:ext cx="517783" cy="457202"/>
          </a:xfrm>
          <a:prstGeom prst="rect">
            <a:avLst/>
          </a:prstGeom>
        </p:spPr>
      </p:pic>
      <p:sp>
        <p:nvSpPr>
          <p:cNvPr id="5" name="CuadroTexto 4">
            <a:extLst>
              <a:ext uri="{FF2B5EF4-FFF2-40B4-BE49-F238E27FC236}">
                <a16:creationId xmlns:a16="http://schemas.microsoft.com/office/drawing/2014/main" id="{7D77911D-FC02-6EE8-3901-9D54AA361AFE}"/>
              </a:ext>
            </a:extLst>
          </p:cNvPr>
          <p:cNvSpPr txBox="1"/>
          <p:nvPr/>
        </p:nvSpPr>
        <p:spPr>
          <a:xfrm>
            <a:off x="2453597" y="5388114"/>
            <a:ext cx="7315200"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Se declara una variable rs de tipo ResultSet, es un objeto que almacena los resultados de una consulta SQL</a:t>
            </a:r>
            <a:endParaRPr lang="es-PE" dirty="0"/>
          </a:p>
        </p:txBody>
      </p:sp>
    </p:spTree>
    <p:extLst>
      <p:ext uri="{BB962C8B-B14F-4D97-AF65-F5344CB8AC3E}">
        <p14:creationId xmlns:p14="http://schemas.microsoft.com/office/powerpoint/2010/main" val="3848926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9823461-BF48-648A-90AE-9B3330FC514B}"/>
              </a:ext>
            </a:extLst>
          </p:cNvPr>
          <p:cNvPicPr>
            <a:picLocks noChangeAspect="1"/>
          </p:cNvPicPr>
          <p:nvPr/>
        </p:nvPicPr>
        <p:blipFill>
          <a:blip r:embed="rId2"/>
          <a:stretch>
            <a:fillRect/>
          </a:stretch>
        </p:blipFill>
        <p:spPr>
          <a:xfrm>
            <a:off x="152400" y="1143000"/>
            <a:ext cx="11834824"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C1FC9E20-51C9-AD73-EB23-02CD74D628AA}"/>
              </a:ext>
            </a:extLst>
          </p:cNvPr>
          <p:cNvSpPr txBox="1"/>
          <p:nvPr/>
        </p:nvSpPr>
        <p:spPr>
          <a:xfrm>
            <a:off x="76200" y="5311914"/>
            <a:ext cx="1035848"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Clic en</a:t>
            </a:r>
          </a:p>
          <a:p>
            <a:pPr marL="0" indent="0">
              <a:buNone/>
            </a:pPr>
            <a:r>
              <a:rPr lang="es-ES" dirty="0"/>
              <a:t>el icono</a:t>
            </a:r>
            <a:endParaRPr lang="es-PE" dirty="0"/>
          </a:p>
        </p:txBody>
      </p:sp>
      <p:pic>
        <p:nvPicPr>
          <p:cNvPr id="5" name="Gráfico 4" descr="Mano con dedo índice apuntando a la derecha con relleno sólido">
            <a:extLst>
              <a:ext uri="{FF2B5EF4-FFF2-40B4-BE49-F238E27FC236}">
                <a16:creationId xmlns:a16="http://schemas.microsoft.com/office/drawing/2014/main" id="{5EE07AD2-F007-2CC6-8932-B97821362E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36204" y="4973997"/>
            <a:ext cx="358913" cy="316920"/>
          </a:xfrm>
          <a:prstGeom prst="rect">
            <a:avLst/>
          </a:prstGeom>
        </p:spPr>
      </p:pic>
      <p:pic>
        <p:nvPicPr>
          <p:cNvPr id="6" name="Gráfico 5" descr="Mano con dedo índice apuntando a la derecha con relleno sólido">
            <a:extLst>
              <a:ext uri="{FF2B5EF4-FFF2-40B4-BE49-F238E27FC236}">
                <a16:creationId xmlns:a16="http://schemas.microsoft.com/office/drawing/2014/main" id="{47A2BA9C-469B-CD0D-2AA4-75FB1331DC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045820">
            <a:off x="3386261" y="5437256"/>
            <a:ext cx="517783" cy="457202"/>
          </a:xfrm>
          <a:prstGeom prst="rect">
            <a:avLst/>
          </a:prstGeom>
        </p:spPr>
      </p:pic>
      <p:sp>
        <p:nvSpPr>
          <p:cNvPr id="7" name="CuadroTexto 6">
            <a:extLst>
              <a:ext uri="{FF2B5EF4-FFF2-40B4-BE49-F238E27FC236}">
                <a16:creationId xmlns:a16="http://schemas.microsoft.com/office/drawing/2014/main" id="{6E8F5E57-9B84-3039-21E4-022D3820FD1F}"/>
              </a:ext>
            </a:extLst>
          </p:cNvPr>
          <p:cNvSpPr txBox="1"/>
          <p:nvPr/>
        </p:nvSpPr>
        <p:spPr>
          <a:xfrm>
            <a:off x="3810000" y="5486400"/>
            <a:ext cx="2972869"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Clic en la primera opción</a:t>
            </a:r>
            <a:endParaRPr lang="es-PE" dirty="0"/>
          </a:p>
        </p:txBody>
      </p:sp>
    </p:spTree>
    <p:extLst>
      <p:ext uri="{BB962C8B-B14F-4D97-AF65-F5344CB8AC3E}">
        <p14:creationId xmlns:p14="http://schemas.microsoft.com/office/powerpoint/2010/main" val="270214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10996" y="1627632"/>
            <a:ext cx="3827145" cy="2226945"/>
          </a:xfrm>
          <a:custGeom>
            <a:avLst/>
            <a:gdLst/>
            <a:ahLst/>
            <a:cxnLst/>
            <a:rect l="l" t="t" r="r" b="b"/>
            <a:pathLst>
              <a:path w="3827145" h="2226945">
                <a:moveTo>
                  <a:pt x="0" y="2226564"/>
                </a:moveTo>
                <a:lnTo>
                  <a:pt x="3826764" y="2226564"/>
                </a:lnTo>
                <a:lnTo>
                  <a:pt x="3826764" y="0"/>
                </a:lnTo>
                <a:lnTo>
                  <a:pt x="0" y="0"/>
                </a:lnTo>
                <a:lnTo>
                  <a:pt x="0" y="2226564"/>
                </a:lnTo>
                <a:close/>
              </a:path>
            </a:pathLst>
          </a:custGeom>
          <a:solidFill>
            <a:srgbClr val="FFFFFF"/>
          </a:solidFill>
        </p:spPr>
        <p:txBody>
          <a:bodyPr wrap="square" lIns="0" tIns="0" rIns="0" bIns="0" rtlCol="0"/>
          <a:lstStyle/>
          <a:p>
            <a:endParaRPr/>
          </a:p>
        </p:txBody>
      </p:sp>
      <p:sp>
        <p:nvSpPr>
          <p:cNvPr id="5" name="object 5"/>
          <p:cNvSpPr/>
          <p:nvPr/>
        </p:nvSpPr>
        <p:spPr>
          <a:xfrm>
            <a:off x="6265926" y="916686"/>
            <a:ext cx="4142740" cy="645160"/>
          </a:xfrm>
          <a:custGeom>
            <a:avLst/>
            <a:gdLst/>
            <a:ahLst/>
            <a:cxnLst/>
            <a:rect l="l" t="t" r="r" b="b"/>
            <a:pathLst>
              <a:path w="4142740" h="645160">
                <a:moveTo>
                  <a:pt x="0" y="67690"/>
                </a:moveTo>
                <a:lnTo>
                  <a:pt x="5308" y="41308"/>
                </a:lnTo>
                <a:lnTo>
                  <a:pt x="19796" y="19796"/>
                </a:lnTo>
                <a:lnTo>
                  <a:pt x="41308" y="5308"/>
                </a:lnTo>
                <a:lnTo>
                  <a:pt x="67690" y="0"/>
                </a:lnTo>
                <a:lnTo>
                  <a:pt x="4074541" y="0"/>
                </a:lnTo>
                <a:lnTo>
                  <a:pt x="4100923" y="5308"/>
                </a:lnTo>
                <a:lnTo>
                  <a:pt x="4122435" y="19796"/>
                </a:lnTo>
                <a:lnTo>
                  <a:pt x="4136923" y="41308"/>
                </a:lnTo>
                <a:lnTo>
                  <a:pt x="4142231" y="67690"/>
                </a:lnTo>
                <a:lnTo>
                  <a:pt x="4142231" y="576961"/>
                </a:lnTo>
                <a:lnTo>
                  <a:pt x="4136923" y="603343"/>
                </a:lnTo>
                <a:lnTo>
                  <a:pt x="4122435" y="624855"/>
                </a:lnTo>
                <a:lnTo>
                  <a:pt x="4100923" y="639343"/>
                </a:lnTo>
                <a:lnTo>
                  <a:pt x="4074541" y="644651"/>
                </a:lnTo>
                <a:lnTo>
                  <a:pt x="67690" y="644651"/>
                </a:lnTo>
                <a:lnTo>
                  <a:pt x="41308" y="639343"/>
                </a:lnTo>
                <a:lnTo>
                  <a:pt x="19796" y="624855"/>
                </a:lnTo>
                <a:lnTo>
                  <a:pt x="5308" y="603343"/>
                </a:lnTo>
                <a:lnTo>
                  <a:pt x="0" y="576961"/>
                </a:lnTo>
                <a:lnTo>
                  <a:pt x="0" y="67690"/>
                </a:lnTo>
                <a:close/>
              </a:path>
            </a:pathLst>
          </a:custGeom>
          <a:ln w="12700">
            <a:solidFill>
              <a:srgbClr val="C55A11"/>
            </a:solidFill>
          </a:ln>
        </p:spPr>
        <p:txBody>
          <a:bodyPr wrap="square" lIns="0" tIns="0" rIns="0" bIns="0" rtlCol="0"/>
          <a:lstStyle/>
          <a:p>
            <a:endParaRPr/>
          </a:p>
        </p:txBody>
      </p:sp>
      <p:sp>
        <p:nvSpPr>
          <p:cNvPr id="6" name="object 6"/>
          <p:cNvSpPr txBox="1"/>
          <p:nvPr/>
        </p:nvSpPr>
        <p:spPr>
          <a:xfrm>
            <a:off x="7756652" y="1098041"/>
            <a:ext cx="1165225" cy="267335"/>
          </a:xfrm>
          <a:prstGeom prst="rect">
            <a:avLst/>
          </a:prstGeom>
        </p:spPr>
        <p:txBody>
          <a:bodyPr vert="horz" wrap="square" lIns="0" tIns="16510" rIns="0" bIns="0" rtlCol="0">
            <a:spAutoFit/>
          </a:bodyPr>
          <a:lstStyle/>
          <a:p>
            <a:pPr marL="12700">
              <a:lnSpc>
                <a:spcPct val="100000"/>
              </a:lnSpc>
              <a:spcBef>
                <a:spcPts val="130"/>
              </a:spcBef>
            </a:pPr>
            <a:r>
              <a:rPr sz="1550" b="1" spc="-5" dirty="0">
                <a:solidFill>
                  <a:srgbClr val="C55A11"/>
                </a:solidFill>
                <a:latin typeface="Arial"/>
                <a:cs typeface="Arial"/>
              </a:rPr>
              <a:t>I</a:t>
            </a:r>
            <a:r>
              <a:rPr sz="1550" b="1" spc="60" dirty="0">
                <a:solidFill>
                  <a:srgbClr val="C55A11"/>
                </a:solidFill>
                <a:latin typeface="Arial"/>
                <a:cs typeface="Arial"/>
              </a:rPr>
              <a:t>m</a:t>
            </a:r>
            <a:r>
              <a:rPr sz="1550" b="1" spc="20" dirty="0">
                <a:solidFill>
                  <a:srgbClr val="C55A11"/>
                </a:solidFill>
                <a:latin typeface="Arial"/>
                <a:cs typeface="Arial"/>
              </a:rPr>
              <a:t>p</a:t>
            </a:r>
            <a:r>
              <a:rPr sz="1550" b="1" spc="25" dirty="0">
                <a:solidFill>
                  <a:srgbClr val="C55A11"/>
                </a:solidFill>
                <a:latin typeface="Arial"/>
                <a:cs typeface="Arial"/>
              </a:rPr>
              <a:t>o</a:t>
            </a:r>
            <a:r>
              <a:rPr sz="1550" b="1" spc="10" dirty="0">
                <a:solidFill>
                  <a:srgbClr val="C55A11"/>
                </a:solidFill>
                <a:latin typeface="Arial"/>
                <a:cs typeface="Arial"/>
              </a:rPr>
              <a:t>r</a:t>
            </a:r>
            <a:r>
              <a:rPr sz="1550" b="1" spc="15" dirty="0">
                <a:solidFill>
                  <a:srgbClr val="C55A11"/>
                </a:solidFill>
                <a:latin typeface="Arial"/>
                <a:cs typeface="Arial"/>
              </a:rPr>
              <a:t>t</a:t>
            </a:r>
            <a:r>
              <a:rPr sz="1550" b="1" spc="-5" dirty="0">
                <a:solidFill>
                  <a:srgbClr val="C55A11"/>
                </a:solidFill>
                <a:latin typeface="Arial"/>
                <a:cs typeface="Arial"/>
              </a:rPr>
              <a:t>a</a:t>
            </a:r>
            <a:r>
              <a:rPr sz="1550" b="1" spc="20" dirty="0">
                <a:solidFill>
                  <a:srgbClr val="C55A11"/>
                </a:solidFill>
                <a:latin typeface="Arial"/>
                <a:cs typeface="Arial"/>
              </a:rPr>
              <a:t>n</a:t>
            </a:r>
            <a:r>
              <a:rPr sz="1550" b="1" dirty="0">
                <a:solidFill>
                  <a:srgbClr val="C55A11"/>
                </a:solidFill>
                <a:latin typeface="Arial"/>
                <a:cs typeface="Arial"/>
              </a:rPr>
              <a:t>c</a:t>
            </a:r>
            <a:r>
              <a:rPr sz="1550" b="1" spc="-5" dirty="0">
                <a:solidFill>
                  <a:srgbClr val="C55A11"/>
                </a:solidFill>
                <a:latin typeface="Arial"/>
                <a:cs typeface="Arial"/>
              </a:rPr>
              <a:t>i</a:t>
            </a:r>
            <a:r>
              <a:rPr sz="1550" b="1" spc="15" dirty="0">
                <a:solidFill>
                  <a:srgbClr val="C55A11"/>
                </a:solidFill>
                <a:latin typeface="Arial"/>
                <a:cs typeface="Arial"/>
              </a:rPr>
              <a:t>a</a:t>
            </a:r>
            <a:endParaRPr sz="1550">
              <a:latin typeface="Arial"/>
              <a:cs typeface="Arial"/>
            </a:endParaRPr>
          </a:p>
        </p:txBody>
      </p:sp>
      <p:sp>
        <p:nvSpPr>
          <p:cNvPr id="7" name="object 7"/>
          <p:cNvSpPr/>
          <p:nvPr/>
        </p:nvSpPr>
        <p:spPr>
          <a:xfrm>
            <a:off x="6265926" y="1611630"/>
            <a:ext cx="4142740" cy="2089785"/>
          </a:xfrm>
          <a:custGeom>
            <a:avLst/>
            <a:gdLst/>
            <a:ahLst/>
            <a:cxnLst/>
            <a:rect l="l" t="t" r="r" b="b"/>
            <a:pathLst>
              <a:path w="4142740" h="2089785">
                <a:moveTo>
                  <a:pt x="0" y="2089404"/>
                </a:moveTo>
                <a:lnTo>
                  <a:pt x="4142231" y="2089404"/>
                </a:lnTo>
                <a:lnTo>
                  <a:pt x="4142231" y="0"/>
                </a:lnTo>
                <a:lnTo>
                  <a:pt x="0" y="0"/>
                </a:lnTo>
                <a:lnTo>
                  <a:pt x="0" y="2089404"/>
                </a:lnTo>
                <a:close/>
              </a:path>
            </a:pathLst>
          </a:custGeom>
          <a:ln w="12700">
            <a:solidFill>
              <a:srgbClr val="FFFFFF"/>
            </a:solidFill>
          </a:ln>
        </p:spPr>
        <p:txBody>
          <a:bodyPr wrap="square" lIns="0" tIns="0" rIns="0" bIns="0" rtlCol="0"/>
          <a:lstStyle/>
          <a:p>
            <a:endParaRPr/>
          </a:p>
        </p:txBody>
      </p:sp>
      <p:sp>
        <p:nvSpPr>
          <p:cNvPr id="9" name="object 9"/>
          <p:cNvSpPr/>
          <p:nvPr/>
        </p:nvSpPr>
        <p:spPr>
          <a:xfrm>
            <a:off x="5301234" y="875538"/>
            <a:ext cx="0" cy="5303520"/>
          </a:xfrm>
          <a:custGeom>
            <a:avLst/>
            <a:gdLst/>
            <a:ahLst/>
            <a:cxnLst/>
            <a:rect l="l" t="t" r="r" b="b"/>
            <a:pathLst>
              <a:path h="5303520">
                <a:moveTo>
                  <a:pt x="0" y="0"/>
                </a:moveTo>
                <a:lnTo>
                  <a:pt x="0" y="5303520"/>
                </a:lnTo>
              </a:path>
            </a:pathLst>
          </a:custGeom>
          <a:ln w="45720">
            <a:solidFill>
              <a:srgbClr val="C55A11"/>
            </a:solidFill>
          </a:ln>
        </p:spPr>
        <p:txBody>
          <a:bodyPr wrap="square" lIns="0" tIns="0" rIns="0" bIns="0" rtlCol="0"/>
          <a:lstStyle/>
          <a:p>
            <a:endParaRPr/>
          </a:p>
        </p:txBody>
      </p:sp>
      <p:sp>
        <p:nvSpPr>
          <p:cNvPr id="10" name="object 10"/>
          <p:cNvSpPr/>
          <p:nvPr/>
        </p:nvSpPr>
        <p:spPr>
          <a:xfrm>
            <a:off x="5278373" y="875538"/>
            <a:ext cx="45720" cy="5303520"/>
          </a:xfrm>
          <a:custGeom>
            <a:avLst/>
            <a:gdLst/>
            <a:ahLst/>
            <a:cxnLst/>
            <a:rect l="l" t="t" r="r" b="b"/>
            <a:pathLst>
              <a:path w="45720" h="5303520">
                <a:moveTo>
                  <a:pt x="0" y="5303520"/>
                </a:moveTo>
                <a:lnTo>
                  <a:pt x="45720" y="5303520"/>
                </a:lnTo>
                <a:lnTo>
                  <a:pt x="45720" y="0"/>
                </a:lnTo>
                <a:lnTo>
                  <a:pt x="0" y="0"/>
                </a:lnTo>
                <a:lnTo>
                  <a:pt x="0" y="5303520"/>
                </a:lnTo>
                <a:close/>
              </a:path>
            </a:pathLst>
          </a:custGeom>
          <a:ln w="12700">
            <a:solidFill>
              <a:srgbClr val="C55A11"/>
            </a:solidFill>
          </a:ln>
        </p:spPr>
        <p:txBody>
          <a:bodyPr wrap="square" lIns="0" tIns="0" rIns="0" bIns="0" rtlCol="0"/>
          <a:lstStyle/>
          <a:p>
            <a:endParaRPr/>
          </a:p>
        </p:txBody>
      </p:sp>
      <p:sp>
        <p:nvSpPr>
          <p:cNvPr id="13" name="object 13"/>
          <p:cNvSpPr/>
          <p:nvPr/>
        </p:nvSpPr>
        <p:spPr>
          <a:xfrm>
            <a:off x="1113282" y="866394"/>
            <a:ext cx="3827145" cy="649605"/>
          </a:xfrm>
          <a:custGeom>
            <a:avLst/>
            <a:gdLst/>
            <a:ahLst/>
            <a:cxnLst/>
            <a:rect l="l" t="t" r="r" b="b"/>
            <a:pathLst>
              <a:path w="3827145" h="649605">
                <a:moveTo>
                  <a:pt x="0" y="68071"/>
                </a:moveTo>
                <a:lnTo>
                  <a:pt x="5354" y="41576"/>
                </a:lnTo>
                <a:lnTo>
                  <a:pt x="19954" y="19938"/>
                </a:lnTo>
                <a:lnTo>
                  <a:pt x="41608" y="5349"/>
                </a:lnTo>
                <a:lnTo>
                  <a:pt x="68122" y="0"/>
                </a:lnTo>
                <a:lnTo>
                  <a:pt x="3758692" y="0"/>
                </a:lnTo>
                <a:lnTo>
                  <a:pt x="3785187" y="5349"/>
                </a:lnTo>
                <a:lnTo>
                  <a:pt x="3806825" y="19938"/>
                </a:lnTo>
                <a:lnTo>
                  <a:pt x="3821414" y="41576"/>
                </a:lnTo>
                <a:lnTo>
                  <a:pt x="3826764" y="68071"/>
                </a:lnTo>
                <a:lnTo>
                  <a:pt x="3826764" y="581151"/>
                </a:lnTo>
                <a:lnTo>
                  <a:pt x="3821414" y="607647"/>
                </a:lnTo>
                <a:lnTo>
                  <a:pt x="3806825" y="629285"/>
                </a:lnTo>
                <a:lnTo>
                  <a:pt x="3785187" y="643874"/>
                </a:lnTo>
                <a:lnTo>
                  <a:pt x="3758692" y="649223"/>
                </a:lnTo>
                <a:lnTo>
                  <a:pt x="68122" y="649223"/>
                </a:lnTo>
                <a:lnTo>
                  <a:pt x="41608" y="643874"/>
                </a:lnTo>
                <a:lnTo>
                  <a:pt x="19954" y="629284"/>
                </a:lnTo>
                <a:lnTo>
                  <a:pt x="5354" y="607647"/>
                </a:lnTo>
                <a:lnTo>
                  <a:pt x="0" y="581151"/>
                </a:lnTo>
                <a:lnTo>
                  <a:pt x="0" y="68071"/>
                </a:lnTo>
                <a:close/>
              </a:path>
            </a:pathLst>
          </a:custGeom>
          <a:ln w="12700">
            <a:solidFill>
              <a:srgbClr val="C55A11"/>
            </a:solidFill>
          </a:ln>
        </p:spPr>
        <p:txBody>
          <a:bodyPr wrap="square" lIns="0" tIns="0" rIns="0" bIns="0" rtlCol="0"/>
          <a:lstStyle/>
          <a:p>
            <a:endParaRPr/>
          </a:p>
        </p:txBody>
      </p:sp>
      <p:sp>
        <p:nvSpPr>
          <p:cNvPr id="14" name="object 14"/>
          <p:cNvSpPr txBox="1"/>
          <p:nvPr/>
        </p:nvSpPr>
        <p:spPr>
          <a:xfrm>
            <a:off x="2095880" y="1049273"/>
            <a:ext cx="1857375" cy="267335"/>
          </a:xfrm>
          <a:prstGeom prst="rect">
            <a:avLst/>
          </a:prstGeom>
        </p:spPr>
        <p:txBody>
          <a:bodyPr vert="horz" wrap="square" lIns="0" tIns="16510" rIns="0" bIns="0" rtlCol="0">
            <a:spAutoFit/>
          </a:bodyPr>
          <a:lstStyle/>
          <a:p>
            <a:pPr marL="12700">
              <a:lnSpc>
                <a:spcPct val="100000"/>
              </a:lnSpc>
              <a:spcBef>
                <a:spcPts val="130"/>
              </a:spcBef>
            </a:pPr>
            <a:r>
              <a:rPr sz="1550" b="1" spc="20" dirty="0">
                <a:solidFill>
                  <a:srgbClr val="C55A11"/>
                </a:solidFill>
                <a:latin typeface="Arial"/>
                <a:cs typeface="Arial"/>
              </a:rPr>
              <a:t>Logro </a:t>
            </a:r>
            <a:r>
              <a:rPr sz="1550" b="1" spc="15" dirty="0">
                <a:solidFill>
                  <a:srgbClr val="C55A11"/>
                </a:solidFill>
                <a:latin typeface="Arial"/>
                <a:cs typeface="Arial"/>
              </a:rPr>
              <a:t>de </a:t>
            </a:r>
            <a:r>
              <a:rPr sz="1550" b="1" spc="5" dirty="0">
                <a:solidFill>
                  <a:srgbClr val="C55A11"/>
                </a:solidFill>
                <a:latin typeface="Arial"/>
                <a:cs typeface="Arial"/>
              </a:rPr>
              <a:t>la </a:t>
            </a:r>
            <a:r>
              <a:rPr sz="1550" b="1" spc="15" dirty="0">
                <a:solidFill>
                  <a:srgbClr val="C55A11"/>
                </a:solidFill>
                <a:latin typeface="Arial"/>
                <a:cs typeface="Arial"/>
              </a:rPr>
              <a:t>Unidad</a:t>
            </a:r>
            <a:endParaRPr sz="1550">
              <a:latin typeface="Arial"/>
              <a:cs typeface="Arial"/>
            </a:endParaRPr>
          </a:p>
        </p:txBody>
      </p:sp>
      <p:sp>
        <p:nvSpPr>
          <p:cNvPr id="15" name="object 15"/>
          <p:cNvSpPr/>
          <p:nvPr/>
        </p:nvSpPr>
        <p:spPr>
          <a:xfrm>
            <a:off x="0" y="0"/>
            <a:ext cx="12193905" cy="6858000"/>
          </a:xfrm>
          <a:custGeom>
            <a:avLst/>
            <a:gdLst/>
            <a:ahLst/>
            <a:cxnLst/>
            <a:rect l="l" t="t" r="r" b="b"/>
            <a:pathLst>
              <a:path w="12193905" h="6858000">
                <a:moveTo>
                  <a:pt x="0" y="6858000"/>
                </a:moveTo>
                <a:lnTo>
                  <a:pt x="12193524" y="6858000"/>
                </a:lnTo>
                <a:lnTo>
                  <a:pt x="12193524" y="0"/>
                </a:lnTo>
                <a:lnTo>
                  <a:pt x="0" y="0"/>
                </a:lnTo>
                <a:lnTo>
                  <a:pt x="0" y="6858000"/>
                </a:lnTo>
                <a:close/>
              </a:path>
            </a:pathLst>
          </a:custGeom>
          <a:ln w="27431">
            <a:solidFill>
              <a:srgbClr val="000000"/>
            </a:solidFill>
          </a:ln>
        </p:spPr>
        <p:txBody>
          <a:bodyPr wrap="square" lIns="0" tIns="0" rIns="0" bIns="0" rtlCol="0"/>
          <a:lstStyle/>
          <a:p>
            <a:endParaRPr/>
          </a:p>
        </p:txBody>
      </p:sp>
      <p:pic>
        <p:nvPicPr>
          <p:cNvPr id="1026" name="Picture 2" descr="VENTAJAS DE LA SOCIEDAD DE LA INFORMACIÓN: -Elimina las barreras  geográficas, ya que cualquier persona puede acceder a la … | 3d human, Tax  refund, Positive symbols">
            <a:extLst>
              <a:ext uri="{FF2B5EF4-FFF2-40B4-BE49-F238E27FC236}">
                <a16:creationId xmlns:a16="http://schemas.microsoft.com/office/drawing/2014/main" id="{F2C82DE4-095C-4BA8-9FCA-C27B96B23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1132" y="2754577"/>
            <a:ext cx="2476500" cy="30194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iro al Blanco en RL - Home | Facebook">
            <a:extLst>
              <a:ext uri="{FF2B5EF4-FFF2-40B4-BE49-F238E27FC236}">
                <a16:creationId xmlns:a16="http://schemas.microsoft.com/office/drawing/2014/main" id="{957844FC-0F99-452D-BD24-44A8738D8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064" y="2514600"/>
            <a:ext cx="2968136" cy="3259402"/>
          </a:xfrm>
          <a:prstGeom prst="rect">
            <a:avLst/>
          </a:prstGeom>
          <a:noFill/>
          <a:extLst>
            <a:ext uri="{909E8E84-426E-40DD-AFC4-6F175D3DCCD1}">
              <a14:hiddenFill xmlns:a14="http://schemas.microsoft.com/office/drawing/2010/main">
                <a:solidFill>
                  <a:srgbClr val="FFFFFF"/>
                </a:solidFill>
              </a14:hiddenFill>
            </a:ext>
          </a:extLst>
        </p:spPr>
      </p:pic>
      <p:sp>
        <p:nvSpPr>
          <p:cNvPr id="22" name="object 4">
            <a:extLst>
              <a:ext uri="{FF2B5EF4-FFF2-40B4-BE49-F238E27FC236}">
                <a16:creationId xmlns:a16="http://schemas.microsoft.com/office/drawing/2014/main" id="{15A6A818-0F8C-4A89-924D-B8C746E9C016}"/>
              </a:ext>
            </a:extLst>
          </p:cNvPr>
          <p:cNvSpPr txBox="1"/>
          <p:nvPr/>
        </p:nvSpPr>
        <p:spPr>
          <a:xfrm>
            <a:off x="1110996" y="1680239"/>
            <a:ext cx="3827145" cy="660437"/>
          </a:xfrm>
          <a:prstGeom prst="rect">
            <a:avLst/>
          </a:prstGeom>
        </p:spPr>
        <p:txBody>
          <a:bodyPr vert="horz" wrap="square" lIns="0" tIns="13970" rIns="0" bIns="0" rtlCol="0">
            <a:spAutoFit/>
          </a:bodyPr>
          <a:lstStyle/>
          <a:p>
            <a:pPr marL="90170" marR="74930" algn="just">
              <a:lnSpc>
                <a:spcPct val="99700"/>
              </a:lnSpc>
              <a:spcBef>
                <a:spcPts val="110"/>
              </a:spcBef>
            </a:pPr>
            <a:r>
              <a:rPr lang="es-MX" sz="1400" spc="-5" dirty="0">
                <a:latin typeface="Arial"/>
                <a:cs typeface="Arial"/>
              </a:rPr>
              <a:t>Al finalizar la unidad, el estudiante es capaz de realizar el listado de datos, utilizando instrucciones Transact SQL.</a:t>
            </a:r>
            <a:endParaRPr sz="1400" dirty="0">
              <a:latin typeface="Arial"/>
              <a:cs typeface="Arial"/>
            </a:endParaRPr>
          </a:p>
        </p:txBody>
      </p:sp>
      <p:sp>
        <p:nvSpPr>
          <p:cNvPr id="23" name="object 8">
            <a:extLst>
              <a:ext uri="{FF2B5EF4-FFF2-40B4-BE49-F238E27FC236}">
                <a16:creationId xmlns:a16="http://schemas.microsoft.com/office/drawing/2014/main" id="{318569AF-1326-4DD9-BC87-8DC745FAE42C}"/>
              </a:ext>
            </a:extLst>
          </p:cNvPr>
          <p:cNvSpPr txBox="1"/>
          <p:nvPr/>
        </p:nvSpPr>
        <p:spPr>
          <a:xfrm>
            <a:off x="6122266" y="1788281"/>
            <a:ext cx="4991522" cy="444352"/>
          </a:xfrm>
          <a:prstGeom prst="rect">
            <a:avLst/>
          </a:prstGeom>
        </p:spPr>
        <p:txBody>
          <a:bodyPr vert="horz" wrap="square" lIns="0" tIns="13335" rIns="0" bIns="0" rtlCol="0">
            <a:spAutoFit/>
          </a:bodyPr>
          <a:lstStyle/>
          <a:p>
            <a:pPr marL="12700" marR="5080" algn="just">
              <a:lnSpc>
                <a:spcPct val="100099"/>
              </a:lnSpc>
              <a:spcBef>
                <a:spcPts val="105"/>
              </a:spcBef>
            </a:pPr>
            <a:r>
              <a:rPr lang="es-MX" sz="1400" dirty="0">
                <a:latin typeface="Arial"/>
                <a:cs typeface="Arial"/>
              </a:rPr>
              <a:t>El estudiante utiliza las clases, métodos y componentes para mostrar los datos de una o más tablas.</a:t>
            </a:r>
            <a:endParaRPr sz="1400" dirty="0">
              <a:latin typeface="Arial"/>
              <a:cs typeface="Arial"/>
            </a:endParaRPr>
          </a:p>
        </p:txBody>
      </p:sp>
    </p:spTree>
    <p:extLst>
      <p:ext uri="{BB962C8B-B14F-4D97-AF65-F5344CB8AC3E}">
        <p14:creationId xmlns:p14="http://schemas.microsoft.com/office/powerpoint/2010/main" val="135845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5FDBEE7-0D19-CE20-EA82-E1652DDBBE9E}"/>
              </a:ext>
            </a:extLst>
          </p:cNvPr>
          <p:cNvPicPr>
            <a:picLocks noChangeAspect="1"/>
          </p:cNvPicPr>
          <p:nvPr/>
        </p:nvPicPr>
        <p:blipFill>
          <a:blip r:embed="rId2"/>
          <a:stretch>
            <a:fillRect/>
          </a:stretch>
        </p:blipFill>
        <p:spPr>
          <a:xfrm>
            <a:off x="152400" y="1295400"/>
            <a:ext cx="11890146" cy="4953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ráfico 7" descr="Mano con dedo índice apuntando a la derecha con relleno sólido">
            <a:extLst>
              <a:ext uri="{FF2B5EF4-FFF2-40B4-BE49-F238E27FC236}">
                <a16:creationId xmlns:a16="http://schemas.microsoft.com/office/drawing/2014/main" id="{7419FF55-FD2C-68A5-92D5-0507E1C125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715000" y="2819400"/>
            <a:ext cx="517783" cy="457202"/>
          </a:xfrm>
          <a:prstGeom prst="rect">
            <a:avLst/>
          </a:prstGeom>
        </p:spPr>
      </p:pic>
      <p:sp>
        <p:nvSpPr>
          <p:cNvPr id="9" name="CuadroTexto 8">
            <a:extLst>
              <a:ext uri="{FF2B5EF4-FFF2-40B4-BE49-F238E27FC236}">
                <a16:creationId xmlns:a16="http://schemas.microsoft.com/office/drawing/2014/main" id="{D69541A0-1ACD-F4A1-29D6-3E2A6AE96F1E}"/>
              </a:ext>
            </a:extLst>
          </p:cNvPr>
          <p:cNvSpPr txBox="1"/>
          <p:nvPr/>
        </p:nvSpPr>
        <p:spPr>
          <a:xfrm>
            <a:off x="6220206" y="2847946"/>
            <a:ext cx="3153968"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Clase ResultSet, importado</a:t>
            </a:r>
            <a:endParaRPr lang="es-PE" dirty="0"/>
          </a:p>
        </p:txBody>
      </p:sp>
    </p:spTree>
    <p:extLst>
      <p:ext uri="{BB962C8B-B14F-4D97-AF65-F5344CB8AC3E}">
        <p14:creationId xmlns:p14="http://schemas.microsoft.com/office/powerpoint/2010/main" val="1689067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9A2BDC5B-3C2C-D73E-057C-C3BA3F59228F}"/>
              </a:ext>
            </a:extLst>
          </p:cNvPr>
          <p:cNvSpPr/>
          <p:nvPr/>
        </p:nvSpPr>
        <p:spPr>
          <a:xfrm>
            <a:off x="2154227" y="29718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Clase ResultSetMetaData</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82202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91C33C2-976E-4212-241F-9BFA90F56E7B}"/>
              </a:ext>
            </a:extLst>
          </p:cNvPr>
          <p:cNvSpPr txBox="1"/>
          <p:nvPr/>
        </p:nvSpPr>
        <p:spPr>
          <a:xfrm>
            <a:off x="76200" y="304800"/>
            <a:ext cx="8839200" cy="6278642"/>
          </a:xfrm>
          <a:prstGeom prst="rect">
            <a:avLst/>
          </a:prstGeom>
        </p:spPr>
        <p:style>
          <a:lnRef idx="2">
            <a:schemeClr val="dk1"/>
          </a:lnRef>
          <a:fillRef idx="1">
            <a:schemeClr val="lt1"/>
          </a:fillRef>
          <a:effectRef idx="0">
            <a:schemeClr val="dk1"/>
          </a:effectRef>
          <a:fontRef idx="minor">
            <a:schemeClr val="dk1"/>
          </a:fontRef>
        </p:style>
        <p:txBody>
          <a:bodyPr wrap="square" anchor="ctr" anchorCtr="0">
            <a:spAutoFit/>
          </a:bodyPr>
          <a:lstStyle/>
          <a:p>
            <a:pPr marL="285750" indent="-285750" algn="just">
              <a:buFont typeface="Wingdings" panose="05000000000000000000" pitchFamily="2" charset="2"/>
              <a:buChar char="q"/>
            </a:pPr>
            <a:r>
              <a:rPr lang="es-ES" b="1" dirty="0"/>
              <a:t>La clase ResultSetMetaData en Java, es parte del paquete java.sql y se utiliza para obtener información sobre los metadatos de un ResultSet.</a:t>
            </a:r>
          </a:p>
          <a:p>
            <a:pPr marL="285750" indent="-285750" algn="just">
              <a:buFont typeface="Wingdings" panose="05000000000000000000" pitchFamily="2" charset="2"/>
              <a:buChar char="q"/>
            </a:pPr>
            <a:endParaRPr lang="es-ES" sz="1200" b="1" dirty="0"/>
          </a:p>
          <a:p>
            <a:pPr marL="285750" indent="-285750" algn="just">
              <a:buFont typeface="Wingdings" panose="05000000000000000000" pitchFamily="2" charset="2"/>
              <a:buChar char="q"/>
            </a:pPr>
            <a:r>
              <a:rPr lang="es-ES" b="1" dirty="0"/>
              <a:t>Proporciona métodos que permiten obtener detalles sobre las columnas presentes en el conjunto de resultados, como el nombre de la columna, el tipo de datos, la longitud, etc.</a:t>
            </a:r>
          </a:p>
          <a:p>
            <a:pPr marL="285750" indent="-285750" algn="just">
              <a:buFont typeface="Wingdings" panose="05000000000000000000" pitchFamily="2" charset="2"/>
              <a:buChar char="q"/>
            </a:pPr>
            <a:endParaRPr lang="es-ES" sz="1200" b="1" dirty="0"/>
          </a:p>
          <a:p>
            <a:pPr marL="285750" indent="-285750" algn="just">
              <a:buFont typeface="Wingdings" panose="05000000000000000000" pitchFamily="2" charset="2"/>
              <a:buChar char="q"/>
            </a:pPr>
            <a:r>
              <a:rPr lang="es-ES" b="1" dirty="0"/>
              <a:t>Cuando se ejecuta una consulta SQL y se obtiene un ResultSet, se puede acceder a la instancia de ResultSetMetaData asociada a ese ResultSet utilizando el método getMetaData() del ResultSet.</a:t>
            </a:r>
          </a:p>
          <a:p>
            <a:pPr marL="285750" indent="-285750" algn="just">
              <a:buFont typeface="Wingdings" panose="05000000000000000000" pitchFamily="2" charset="2"/>
              <a:buChar char="q"/>
            </a:pPr>
            <a:endParaRPr lang="es-ES" sz="1200" b="1" dirty="0"/>
          </a:p>
          <a:p>
            <a:pPr marL="285750" indent="-285750" algn="just">
              <a:buFont typeface="Wingdings" panose="05000000000000000000" pitchFamily="2" charset="2"/>
              <a:buChar char="q"/>
            </a:pPr>
            <a:r>
              <a:rPr lang="es-ES" b="1" dirty="0"/>
              <a:t>La clase ResultSetMetaData proporciona información estructural sobre los datos contenidos en el ResultSet.</a:t>
            </a:r>
          </a:p>
          <a:p>
            <a:pPr marL="285750" indent="-285750" algn="just">
              <a:buFont typeface="Wingdings" panose="05000000000000000000" pitchFamily="2" charset="2"/>
              <a:buChar char="q"/>
            </a:pPr>
            <a:endParaRPr lang="es-ES" sz="1200" b="1" dirty="0"/>
          </a:p>
          <a:p>
            <a:pPr marL="285750" indent="-285750" algn="just">
              <a:buFont typeface="Wingdings" panose="05000000000000000000" pitchFamily="2" charset="2"/>
              <a:buChar char="q"/>
            </a:pPr>
            <a:r>
              <a:rPr lang="es-ES" b="1" dirty="0"/>
              <a:t>Los métodos más comunes de la clase ResultSetMetaData son:</a:t>
            </a:r>
          </a:p>
          <a:p>
            <a:pPr marL="285750" indent="-285750" algn="just">
              <a:buFont typeface="Wingdings" panose="05000000000000000000" pitchFamily="2" charset="2"/>
              <a:buChar char="q"/>
            </a:pPr>
            <a:endParaRPr lang="es-ES" sz="1200" b="1" dirty="0"/>
          </a:p>
          <a:p>
            <a:pPr marL="742950" lvl="1" indent="-285750" algn="just">
              <a:buFont typeface="Wingdings" panose="05000000000000000000" pitchFamily="2" charset="2"/>
              <a:buChar char="v"/>
            </a:pPr>
            <a:r>
              <a:rPr lang="es-ES" b="1" dirty="0"/>
              <a:t>getColumnCount(): Devuelve el número de columnas en el conjunto de resultados.</a:t>
            </a:r>
          </a:p>
          <a:p>
            <a:pPr marL="742950" lvl="1" indent="-285750" algn="just">
              <a:buFont typeface="Wingdings" panose="05000000000000000000" pitchFamily="2" charset="2"/>
              <a:buChar char="v"/>
            </a:pPr>
            <a:r>
              <a:rPr lang="es-ES" b="1" dirty="0"/>
              <a:t>getColumnName(int columnIndex): Devuelve el nombre de la columna correspondiente al índice especificado.</a:t>
            </a:r>
          </a:p>
          <a:p>
            <a:pPr marL="742950" lvl="1" indent="-285750" algn="just">
              <a:buFont typeface="Wingdings" panose="05000000000000000000" pitchFamily="2" charset="2"/>
              <a:buChar char="v"/>
            </a:pPr>
            <a:r>
              <a:rPr lang="es-ES" b="1" dirty="0"/>
              <a:t>getColumnType(int columnIndex): Devuelve el tipo de datos de la columna correspondiente al índice especificado.</a:t>
            </a:r>
          </a:p>
          <a:p>
            <a:pPr marL="742950" lvl="1" indent="-285750" algn="just">
              <a:buFont typeface="Wingdings" panose="05000000000000000000" pitchFamily="2" charset="2"/>
              <a:buChar char="v"/>
            </a:pPr>
            <a:r>
              <a:rPr lang="es-ES" b="1" dirty="0"/>
              <a:t>getColumnLabel(int columnIndex): Devuelve la etiqueta de la columna correspondiente al índice especificado.</a:t>
            </a:r>
          </a:p>
          <a:p>
            <a:pPr marL="742950" lvl="1" indent="-285750" algn="just">
              <a:buFont typeface="Wingdings" panose="05000000000000000000" pitchFamily="2" charset="2"/>
              <a:buChar char="v"/>
            </a:pPr>
            <a:r>
              <a:rPr lang="es-ES" b="1" dirty="0"/>
              <a:t>getColumnDisplaySize(int columnIndex): Devuelve el tamaño máximo de visualización de la columna correspondiente al índice especificado.</a:t>
            </a:r>
            <a:endParaRPr lang="es-PE" b="1" dirty="0"/>
          </a:p>
        </p:txBody>
      </p:sp>
      <p:sp>
        <p:nvSpPr>
          <p:cNvPr id="5" name="CuadroTexto 4">
            <a:extLst>
              <a:ext uri="{FF2B5EF4-FFF2-40B4-BE49-F238E27FC236}">
                <a16:creationId xmlns:a16="http://schemas.microsoft.com/office/drawing/2014/main" id="{7103E51E-2FC9-BA4B-DD8E-FDE8BB033801}"/>
              </a:ext>
            </a:extLst>
          </p:cNvPr>
          <p:cNvSpPr txBox="1"/>
          <p:nvPr/>
        </p:nvSpPr>
        <p:spPr>
          <a:xfrm>
            <a:off x="8991600" y="1797517"/>
            <a:ext cx="3048000" cy="329320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gn="just">
              <a:buFont typeface="Wingdings" panose="05000000000000000000" pitchFamily="2" charset="2"/>
              <a:buChar char="q"/>
            </a:pPr>
            <a:r>
              <a:rPr lang="es-ES" sz="1600" b="1" dirty="0"/>
              <a:t>Estos métodos y otros proporcionados por la clase ResultSetMetaData permiten obtener información detallada sobre las columnas presentes en el ResultSet, lo que puede ser útil para realizar operaciones como la generación dinámica de informes, la manipulación de datos o la visualización de resultados de manera adecuada.</a:t>
            </a:r>
            <a:endParaRPr lang="es-PE" sz="1600" b="1" dirty="0"/>
          </a:p>
        </p:txBody>
      </p:sp>
    </p:spTree>
    <p:extLst>
      <p:ext uri="{BB962C8B-B14F-4D97-AF65-F5344CB8AC3E}">
        <p14:creationId xmlns:p14="http://schemas.microsoft.com/office/powerpoint/2010/main" val="3355730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F22B224-ECC8-A5C8-D0CA-A32D5AEB3F4B}"/>
              </a:ext>
            </a:extLst>
          </p:cNvPr>
          <p:cNvPicPr>
            <a:picLocks noChangeAspect="1"/>
          </p:cNvPicPr>
          <p:nvPr/>
        </p:nvPicPr>
        <p:blipFill>
          <a:blip r:embed="rId2"/>
          <a:stretch>
            <a:fillRect/>
          </a:stretch>
        </p:blipFill>
        <p:spPr>
          <a:xfrm>
            <a:off x="152400" y="1066800"/>
            <a:ext cx="11855994"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C559AAC2-82D3-7FAE-E447-B79CAD5147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010401" y="5442841"/>
            <a:ext cx="517783" cy="457202"/>
          </a:xfrm>
          <a:prstGeom prst="rect">
            <a:avLst/>
          </a:prstGeom>
        </p:spPr>
      </p:pic>
      <p:sp>
        <p:nvSpPr>
          <p:cNvPr id="7" name="CuadroTexto 6">
            <a:extLst>
              <a:ext uri="{FF2B5EF4-FFF2-40B4-BE49-F238E27FC236}">
                <a16:creationId xmlns:a16="http://schemas.microsoft.com/office/drawing/2014/main" id="{E73DAE70-0FA0-FFD4-4012-84B72BC070F2}"/>
              </a:ext>
            </a:extLst>
          </p:cNvPr>
          <p:cNvSpPr txBox="1"/>
          <p:nvPr/>
        </p:nvSpPr>
        <p:spPr>
          <a:xfrm>
            <a:off x="1676400" y="5943600"/>
            <a:ext cx="1017959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800" dirty="0"/>
              <a:t>Se declara una variable data de tipo ResultSetMetaData, contiene información sobre los metadatos de los resultados de la consulta, como el número de columnas y los nombres de las columnas</a:t>
            </a:r>
            <a:endParaRPr lang="es-PE" sz="1800" dirty="0"/>
          </a:p>
        </p:txBody>
      </p:sp>
    </p:spTree>
    <p:extLst>
      <p:ext uri="{BB962C8B-B14F-4D97-AF65-F5344CB8AC3E}">
        <p14:creationId xmlns:p14="http://schemas.microsoft.com/office/powerpoint/2010/main" val="1518460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CC0FBC9-3B13-AD36-D7D4-918D613292AB}"/>
              </a:ext>
            </a:extLst>
          </p:cNvPr>
          <p:cNvPicPr>
            <a:picLocks noChangeAspect="1"/>
          </p:cNvPicPr>
          <p:nvPr/>
        </p:nvPicPr>
        <p:blipFill>
          <a:blip r:embed="rId2"/>
          <a:stretch>
            <a:fillRect/>
          </a:stretch>
        </p:blipFill>
        <p:spPr>
          <a:xfrm>
            <a:off x="381000" y="990600"/>
            <a:ext cx="10896600" cy="57093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uadroTexto 5">
            <a:extLst>
              <a:ext uri="{FF2B5EF4-FFF2-40B4-BE49-F238E27FC236}">
                <a16:creationId xmlns:a16="http://schemas.microsoft.com/office/drawing/2014/main" id="{C8A385DD-216B-1E96-3038-12AFD79FE963}"/>
              </a:ext>
            </a:extLst>
          </p:cNvPr>
          <p:cNvSpPr txBox="1"/>
          <p:nvPr/>
        </p:nvSpPr>
        <p:spPr>
          <a:xfrm>
            <a:off x="259552" y="5540514"/>
            <a:ext cx="1035848"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Clic en</a:t>
            </a:r>
          </a:p>
          <a:p>
            <a:pPr marL="0" indent="0">
              <a:buNone/>
            </a:pPr>
            <a:r>
              <a:rPr lang="es-ES" dirty="0"/>
              <a:t>el icono</a:t>
            </a:r>
            <a:endParaRPr lang="es-PE" dirty="0"/>
          </a:p>
        </p:txBody>
      </p:sp>
      <p:pic>
        <p:nvPicPr>
          <p:cNvPr id="7" name="Gráfico 6" descr="Mano con dedo índice apuntando a la derecha con relleno sólido">
            <a:extLst>
              <a:ext uri="{FF2B5EF4-FFF2-40B4-BE49-F238E27FC236}">
                <a16:creationId xmlns:a16="http://schemas.microsoft.com/office/drawing/2014/main" id="{A4D5FFF2-8E59-5321-D729-8A49522B03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652683" y="5224683"/>
            <a:ext cx="358913" cy="316920"/>
          </a:xfrm>
          <a:prstGeom prst="rect">
            <a:avLst/>
          </a:prstGeom>
        </p:spPr>
      </p:pic>
      <p:pic>
        <p:nvPicPr>
          <p:cNvPr id="8" name="Gráfico 7" descr="Mano con dedo índice apuntando a la derecha con relleno sólido">
            <a:extLst>
              <a:ext uri="{FF2B5EF4-FFF2-40B4-BE49-F238E27FC236}">
                <a16:creationId xmlns:a16="http://schemas.microsoft.com/office/drawing/2014/main" id="{AD60590E-69B3-140A-9FA8-18C57F6CF5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045820">
            <a:off x="3386261" y="5679080"/>
            <a:ext cx="517783" cy="457202"/>
          </a:xfrm>
          <a:prstGeom prst="rect">
            <a:avLst/>
          </a:prstGeom>
        </p:spPr>
      </p:pic>
      <p:sp>
        <p:nvSpPr>
          <p:cNvPr id="9" name="CuadroTexto 8">
            <a:extLst>
              <a:ext uri="{FF2B5EF4-FFF2-40B4-BE49-F238E27FC236}">
                <a16:creationId xmlns:a16="http://schemas.microsoft.com/office/drawing/2014/main" id="{72F35820-23E6-27EA-F2B7-13AE340FEE98}"/>
              </a:ext>
            </a:extLst>
          </p:cNvPr>
          <p:cNvSpPr txBox="1"/>
          <p:nvPr/>
        </p:nvSpPr>
        <p:spPr>
          <a:xfrm>
            <a:off x="3810000" y="5728224"/>
            <a:ext cx="2972869"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Clic en la primera opción</a:t>
            </a:r>
            <a:endParaRPr lang="es-PE" dirty="0"/>
          </a:p>
        </p:txBody>
      </p:sp>
    </p:spTree>
    <p:extLst>
      <p:ext uri="{BB962C8B-B14F-4D97-AF65-F5344CB8AC3E}">
        <p14:creationId xmlns:p14="http://schemas.microsoft.com/office/powerpoint/2010/main" val="3300351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8F5CC46-87ED-8D83-5D8E-A553DCCEE663}"/>
              </a:ext>
            </a:extLst>
          </p:cNvPr>
          <p:cNvPicPr>
            <a:picLocks noChangeAspect="1"/>
          </p:cNvPicPr>
          <p:nvPr/>
        </p:nvPicPr>
        <p:blipFill>
          <a:blip r:embed="rId2"/>
          <a:stretch>
            <a:fillRect/>
          </a:stretch>
        </p:blipFill>
        <p:spPr>
          <a:xfrm>
            <a:off x="220997" y="1066800"/>
            <a:ext cx="11666203"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17BFE744-4232-7833-B26F-94104A4BAA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162800" y="2895600"/>
            <a:ext cx="517783" cy="457202"/>
          </a:xfrm>
          <a:prstGeom prst="rect">
            <a:avLst/>
          </a:prstGeom>
        </p:spPr>
      </p:pic>
      <p:sp>
        <p:nvSpPr>
          <p:cNvPr id="5" name="CuadroTexto 4">
            <a:extLst>
              <a:ext uri="{FF2B5EF4-FFF2-40B4-BE49-F238E27FC236}">
                <a16:creationId xmlns:a16="http://schemas.microsoft.com/office/drawing/2014/main" id="{9A324BB9-FA1A-A93D-A29B-780CB6D17169}"/>
              </a:ext>
            </a:extLst>
          </p:cNvPr>
          <p:cNvSpPr txBox="1"/>
          <p:nvPr/>
        </p:nvSpPr>
        <p:spPr>
          <a:xfrm>
            <a:off x="7668006" y="2797314"/>
            <a:ext cx="2923794"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Clase ResultSetMetaData, importado</a:t>
            </a:r>
            <a:endParaRPr lang="es-PE" dirty="0"/>
          </a:p>
        </p:txBody>
      </p:sp>
    </p:spTree>
    <p:extLst>
      <p:ext uri="{BB962C8B-B14F-4D97-AF65-F5344CB8AC3E}">
        <p14:creationId xmlns:p14="http://schemas.microsoft.com/office/powerpoint/2010/main" val="1349301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ABEF33F-3A8A-69F9-F991-13ED4A5607C8}"/>
              </a:ext>
            </a:extLst>
          </p:cNvPr>
          <p:cNvSpPr/>
          <p:nvPr/>
        </p:nvSpPr>
        <p:spPr>
          <a:xfrm>
            <a:off x="2230427" y="27432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Clase DefaultTableModel</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983489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74AE2EB-A217-5E4E-BF97-6B56A4E2DCD5}"/>
              </a:ext>
            </a:extLst>
          </p:cNvPr>
          <p:cNvSpPr txBox="1"/>
          <p:nvPr/>
        </p:nvSpPr>
        <p:spPr>
          <a:xfrm>
            <a:off x="76200" y="396925"/>
            <a:ext cx="8839200" cy="6232475"/>
          </a:xfrm>
          <a:prstGeom prst="rect">
            <a:avLst/>
          </a:prstGeom>
        </p:spPr>
        <p:style>
          <a:lnRef idx="2">
            <a:schemeClr val="dk1"/>
          </a:lnRef>
          <a:fillRef idx="1">
            <a:schemeClr val="lt1"/>
          </a:fillRef>
          <a:effectRef idx="0">
            <a:schemeClr val="dk1"/>
          </a:effectRef>
          <a:fontRef idx="minor">
            <a:schemeClr val="dk1"/>
          </a:fontRef>
        </p:style>
        <p:txBody>
          <a:bodyPr wrap="square" bIns="0" anchor="ctr" anchorCtr="0">
            <a:spAutoFit/>
          </a:bodyPr>
          <a:lstStyle/>
          <a:p>
            <a:pPr marL="285750" indent="-285750" algn="just">
              <a:buFont typeface="Wingdings" panose="05000000000000000000" pitchFamily="2" charset="2"/>
              <a:buChar char="q"/>
            </a:pPr>
            <a:r>
              <a:rPr lang="es-ES" sz="1600" b="1" dirty="0"/>
              <a:t>La clase DefaultTableModel en Java es parte del paquete javax.swing.table y proporciona una implementación predeterminada de la interfaz TableModel.</a:t>
            </a:r>
          </a:p>
          <a:p>
            <a:pPr marL="285750" indent="-285750" algn="just">
              <a:buFont typeface="Wingdings" panose="05000000000000000000" pitchFamily="2" charset="2"/>
              <a:buChar char="q"/>
            </a:pPr>
            <a:endParaRPr lang="es-ES" sz="800" b="1" dirty="0"/>
          </a:p>
          <a:p>
            <a:pPr marL="285750" indent="-285750" algn="just">
              <a:buFont typeface="Wingdings" panose="05000000000000000000" pitchFamily="2" charset="2"/>
              <a:buChar char="q"/>
            </a:pPr>
            <a:r>
              <a:rPr lang="es-ES" sz="1600" b="1" dirty="0"/>
              <a:t>Se utiliza para representar y almacenar los datos de una tabla en un formato tabular.</a:t>
            </a:r>
          </a:p>
          <a:p>
            <a:pPr marL="285750" indent="-285750" algn="just">
              <a:buFont typeface="Wingdings" panose="05000000000000000000" pitchFamily="2" charset="2"/>
              <a:buChar char="q"/>
            </a:pPr>
            <a:endParaRPr lang="es-ES" sz="800" b="1" dirty="0"/>
          </a:p>
          <a:p>
            <a:pPr marL="285750" indent="-285750" algn="just">
              <a:buFont typeface="Wingdings" panose="05000000000000000000" pitchFamily="2" charset="2"/>
              <a:buChar char="q"/>
            </a:pPr>
            <a:r>
              <a:rPr lang="es-ES" sz="1600" b="1" dirty="0"/>
              <a:t>La clase DefaultTableModel implementa los métodos definidos en la interfaz TableModel, que permiten acceder y manipular los datos de una tabla.</a:t>
            </a:r>
          </a:p>
          <a:p>
            <a:pPr marL="285750" indent="-285750" algn="just">
              <a:buFont typeface="Wingdings" panose="05000000000000000000" pitchFamily="2" charset="2"/>
              <a:buChar char="q"/>
            </a:pPr>
            <a:endParaRPr lang="es-ES" sz="800" b="1" dirty="0"/>
          </a:p>
          <a:p>
            <a:pPr marL="285750" indent="-285750" algn="just">
              <a:buFont typeface="Wingdings" panose="05000000000000000000" pitchFamily="2" charset="2"/>
              <a:buChar char="q"/>
            </a:pPr>
            <a:r>
              <a:rPr lang="es-ES" sz="1600" b="1" dirty="0"/>
              <a:t>Estos métodos incluyen la obtención del número de filas y columnas, el acceso a los valores de las celdas, la modificación de los datos, etc.</a:t>
            </a:r>
          </a:p>
          <a:p>
            <a:pPr marL="285750" indent="-285750" algn="just">
              <a:buFont typeface="Wingdings" panose="05000000000000000000" pitchFamily="2" charset="2"/>
              <a:buChar char="q"/>
            </a:pPr>
            <a:endParaRPr lang="es-ES" sz="800" b="1" dirty="0"/>
          </a:p>
          <a:p>
            <a:pPr marL="285750" indent="-285750" algn="just">
              <a:buFont typeface="Wingdings" panose="05000000000000000000" pitchFamily="2" charset="2"/>
              <a:buChar char="q"/>
            </a:pPr>
            <a:r>
              <a:rPr lang="es-ES" sz="1600" b="1" dirty="0"/>
              <a:t>La ventaja de utilizar DefaultTableModel es que proporciona una estructura básica de tabla lista para usar y simplifica las operaciones comunes de manipulación de datos.</a:t>
            </a:r>
          </a:p>
          <a:p>
            <a:pPr marL="285750" indent="-285750" algn="just">
              <a:buFont typeface="Wingdings" panose="05000000000000000000" pitchFamily="2" charset="2"/>
              <a:buChar char="q"/>
            </a:pPr>
            <a:endParaRPr lang="es-ES" sz="800" b="1" dirty="0"/>
          </a:p>
          <a:p>
            <a:pPr marL="285750" indent="-285750" algn="just">
              <a:buFont typeface="Wingdings" panose="05000000000000000000" pitchFamily="2" charset="2"/>
              <a:buChar char="q"/>
            </a:pPr>
            <a:r>
              <a:rPr lang="es-ES" sz="1600" b="1" dirty="0"/>
              <a:t>Además, permite agregar o eliminar filas y columnas fácilmente, y también admite la edición directa de las celdas.</a:t>
            </a:r>
          </a:p>
          <a:p>
            <a:pPr marL="285750" indent="-285750" algn="just">
              <a:buFont typeface="Wingdings" panose="05000000000000000000" pitchFamily="2" charset="2"/>
              <a:buChar char="q"/>
            </a:pPr>
            <a:endParaRPr lang="es-ES" sz="800" b="1" dirty="0"/>
          </a:p>
          <a:p>
            <a:pPr marL="285750" indent="-285750" algn="just">
              <a:buFont typeface="Wingdings" panose="05000000000000000000" pitchFamily="2" charset="2"/>
              <a:buChar char="q"/>
            </a:pPr>
            <a:r>
              <a:rPr lang="es-ES" sz="1600" b="1" dirty="0"/>
              <a:t>Algunos métodos y características importantes de la clase DefaultTableModel incluyen:</a:t>
            </a:r>
          </a:p>
          <a:p>
            <a:pPr marL="285750" indent="-285750" algn="just">
              <a:buFont typeface="Wingdings" panose="05000000000000000000" pitchFamily="2" charset="2"/>
              <a:buChar char="q"/>
            </a:pPr>
            <a:endParaRPr lang="es-ES" sz="800" b="1" dirty="0"/>
          </a:p>
          <a:p>
            <a:pPr marL="742950" lvl="1" indent="-285750" algn="just">
              <a:buFont typeface="Wingdings" panose="05000000000000000000" pitchFamily="2" charset="2"/>
              <a:buChar char="v"/>
            </a:pPr>
            <a:r>
              <a:rPr lang="es-ES" sz="1400" b="1" dirty="0"/>
              <a:t>setDataVector(Object[][] data, Object[] columnNames): Establece los datos de la tabla utilizando una matriz bidimensional de objetos y un arreglo de nombres de columna.</a:t>
            </a:r>
          </a:p>
          <a:p>
            <a:pPr marL="742950" lvl="1" indent="-285750" algn="just">
              <a:buFont typeface="Wingdings" panose="05000000000000000000" pitchFamily="2" charset="2"/>
              <a:buChar char="v"/>
            </a:pPr>
            <a:r>
              <a:rPr lang="es-ES" sz="1400" b="1" dirty="0"/>
              <a:t>addRow(Object[] rowData): Agrega una fila a la tabla con los datos proporcionados en un arreglo de objetos.</a:t>
            </a:r>
          </a:p>
          <a:p>
            <a:pPr marL="742950" lvl="1" indent="-285750" algn="just">
              <a:buFont typeface="Wingdings" panose="05000000000000000000" pitchFamily="2" charset="2"/>
              <a:buChar char="v"/>
            </a:pPr>
            <a:r>
              <a:rPr lang="es-ES" sz="1400" b="1" dirty="0"/>
              <a:t>removeRow(int row): Elimina una fila de la tabla en el índice especificado.</a:t>
            </a:r>
          </a:p>
          <a:p>
            <a:pPr marL="742950" lvl="1" indent="-285750" algn="just">
              <a:buFont typeface="Wingdings" panose="05000000000000000000" pitchFamily="2" charset="2"/>
              <a:buChar char="v"/>
            </a:pPr>
            <a:r>
              <a:rPr lang="es-ES" sz="1400" b="1" dirty="0"/>
              <a:t>addColumn(Object columnName): Agrega una columna a la tabla con el nombre de columna proporcionado.</a:t>
            </a:r>
          </a:p>
          <a:p>
            <a:pPr marL="742950" lvl="1" indent="-285750" algn="just">
              <a:buFont typeface="Wingdings" panose="05000000000000000000" pitchFamily="2" charset="2"/>
              <a:buChar char="v"/>
            </a:pPr>
            <a:r>
              <a:rPr lang="es-ES" sz="1400" b="1" dirty="0"/>
              <a:t>getColumnCount(): Devuelve el número de columnas en la tabla.</a:t>
            </a:r>
          </a:p>
          <a:p>
            <a:pPr marL="742950" lvl="1" indent="-285750" algn="just">
              <a:buFont typeface="Wingdings" panose="05000000000000000000" pitchFamily="2" charset="2"/>
              <a:buChar char="v"/>
            </a:pPr>
            <a:r>
              <a:rPr lang="es-ES" sz="1400" b="1" dirty="0"/>
              <a:t>getRowCount(): Devuelve el número de filas en la tabla.</a:t>
            </a:r>
          </a:p>
          <a:p>
            <a:pPr marL="742950" lvl="1" indent="-285750" algn="just">
              <a:buFont typeface="Wingdings" panose="05000000000000000000" pitchFamily="2" charset="2"/>
              <a:buChar char="v"/>
            </a:pPr>
            <a:r>
              <a:rPr lang="es-ES" sz="1400" b="1" dirty="0"/>
              <a:t>getValueAt(int row, int column): Obtiene el valor de la celda en la posición especificada.</a:t>
            </a:r>
          </a:p>
          <a:p>
            <a:pPr marL="742950" lvl="1" indent="-285750" algn="just">
              <a:buFont typeface="Wingdings" panose="05000000000000000000" pitchFamily="2" charset="2"/>
              <a:buChar char="v"/>
            </a:pPr>
            <a:r>
              <a:rPr lang="es-ES" sz="1400" b="1" dirty="0"/>
              <a:t>setValueAt(Object value, int row, int column): Establece el valor de una celda en la posición especificada.</a:t>
            </a:r>
            <a:endParaRPr lang="es-PE" sz="1400" b="1" dirty="0"/>
          </a:p>
        </p:txBody>
      </p:sp>
      <p:pic>
        <p:nvPicPr>
          <p:cNvPr id="4" name="Imagen 3">
            <a:extLst>
              <a:ext uri="{FF2B5EF4-FFF2-40B4-BE49-F238E27FC236}">
                <a16:creationId xmlns:a16="http://schemas.microsoft.com/office/drawing/2014/main" id="{B55E2480-E403-5134-04E9-9C8EFEE9561F}"/>
              </a:ext>
            </a:extLst>
          </p:cNvPr>
          <p:cNvPicPr>
            <a:picLocks noChangeAspect="1"/>
          </p:cNvPicPr>
          <p:nvPr/>
        </p:nvPicPr>
        <p:blipFill>
          <a:blip r:embed="rId2"/>
          <a:stretch>
            <a:fillRect/>
          </a:stretch>
        </p:blipFill>
        <p:spPr>
          <a:xfrm>
            <a:off x="9067800" y="2667000"/>
            <a:ext cx="2895600" cy="2524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3725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E86B723-5E3D-B2EA-5430-2A32C25A2842}"/>
              </a:ext>
            </a:extLst>
          </p:cNvPr>
          <p:cNvPicPr>
            <a:picLocks noChangeAspect="1"/>
          </p:cNvPicPr>
          <p:nvPr/>
        </p:nvPicPr>
        <p:blipFill>
          <a:blip r:embed="rId2"/>
          <a:stretch>
            <a:fillRect/>
          </a:stretch>
        </p:blipFill>
        <p:spPr>
          <a:xfrm>
            <a:off x="762000" y="1023710"/>
            <a:ext cx="10363200" cy="52246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361A4213-2F16-0CAF-1A26-142E42427D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045820">
            <a:off x="4910261" y="5903318"/>
            <a:ext cx="517783" cy="457202"/>
          </a:xfrm>
          <a:prstGeom prst="rect">
            <a:avLst/>
          </a:prstGeom>
        </p:spPr>
      </p:pic>
      <p:sp>
        <p:nvSpPr>
          <p:cNvPr id="5" name="CuadroTexto 4">
            <a:extLst>
              <a:ext uri="{FF2B5EF4-FFF2-40B4-BE49-F238E27FC236}">
                <a16:creationId xmlns:a16="http://schemas.microsoft.com/office/drawing/2014/main" id="{B6DF7DC5-3E00-CF61-2370-861037F47DA2}"/>
              </a:ext>
            </a:extLst>
          </p:cNvPr>
          <p:cNvSpPr txBox="1"/>
          <p:nvPr/>
        </p:nvSpPr>
        <p:spPr>
          <a:xfrm>
            <a:off x="5334000" y="5997714"/>
            <a:ext cx="4724400"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Se declara una variable modelo de tipo DefaultTableModel y se inicializa con null</a:t>
            </a:r>
            <a:endParaRPr lang="es-PE" dirty="0"/>
          </a:p>
        </p:txBody>
      </p:sp>
    </p:spTree>
    <p:extLst>
      <p:ext uri="{BB962C8B-B14F-4D97-AF65-F5344CB8AC3E}">
        <p14:creationId xmlns:p14="http://schemas.microsoft.com/office/powerpoint/2010/main" val="1026244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A4C9967-3B79-1331-0206-58338B238B35}"/>
              </a:ext>
            </a:extLst>
          </p:cNvPr>
          <p:cNvPicPr>
            <a:picLocks noChangeAspect="1"/>
          </p:cNvPicPr>
          <p:nvPr/>
        </p:nvPicPr>
        <p:blipFill>
          <a:blip r:embed="rId2"/>
          <a:stretch>
            <a:fillRect/>
          </a:stretch>
        </p:blipFill>
        <p:spPr>
          <a:xfrm>
            <a:off x="762000" y="990600"/>
            <a:ext cx="10210800" cy="57130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4662BDEB-8914-C2B9-639E-C2EA067D1B2E}"/>
              </a:ext>
            </a:extLst>
          </p:cNvPr>
          <p:cNvSpPr txBox="1"/>
          <p:nvPr/>
        </p:nvSpPr>
        <p:spPr>
          <a:xfrm>
            <a:off x="609600" y="5867400"/>
            <a:ext cx="1035848"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Clic en</a:t>
            </a:r>
          </a:p>
          <a:p>
            <a:pPr marL="0" indent="0">
              <a:buNone/>
            </a:pPr>
            <a:r>
              <a:rPr lang="es-ES" dirty="0"/>
              <a:t>el icono</a:t>
            </a:r>
            <a:endParaRPr lang="es-PE" dirty="0"/>
          </a:p>
        </p:txBody>
      </p:sp>
      <p:pic>
        <p:nvPicPr>
          <p:cNvPr id="5" name="Gráfico 4" descr="Mano con dedo índice apuntando a la derecha con relleno sólido">
            <a:extLst>
              <a:ext uri="{FF2B5EF4-FFF2-40B4-BE49-F238E27FC236}">
                <a16:creationId xmlns:a16="http://schemas.microsoft.com/office/drawing/2014/main" id="{C4247C05-02A0-D29C-DE76-5F83DD706B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033683" y="5551569"/>
            <a:ext cx="358913" cy="316920"/>
          </a:xfrm>
          <a:prstGeom prst="rect">
            <a:avLst/>
          </a:prstGeom>
        </p:spPr>
      </p:pic>
      <p:sp>
        <p:nvSpPr>
          <p:cNvPr id="6" name="CuadroTexto 5">
            <a:extLst>
              <a:ext uri="{FF2B5EF4-FFF2-40B4-BE49-F238E27FC236}">
                <a16:creationId xmlns:a16="http://schemas.microsoft.com/office/drawing/2014/main" id="{A1FDA627-48C7-9A08-CAD5-24E15B773865}"/>
              </a:ext>
            </a:extLst>
          </p:cNvPr>
          <p:cNvSpPr txBox="1"/>
          <p:nvPr/>
        </p:nvSpPr>
        <p:spPr>
          <a:xfrm>
            <a:off x="4800600" y="6000690"/>
            <a:ext cx="28194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Clic en la primera opción</a:t>
            </a:r>
            <a:endParaRPr lang="es-PE" dirty="0"/>
          </a:p>
        </p:txBody>
      </p:sp>
      <p:pic>
        <p:nvPicPr>
          <p:cNvPr id="7" name="Gráfico 6" descr="Mano con dedo índice apuntando a la derecha con relleno sólido">
            <a:extLst>
              <a:ext uri="{FF2B5EF4-FFF2-40B4-BE49-F238E27FC236}">
                <a16:creationId xmlns:a16="http://schemas.microsoft.com/office/drawing/2014/main" id="{D63FD1EF-B504-274D-3CB8-979F1BA1F4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376384" y="5898494"/>
            <a:ext cx="531509" cy="469322"/>
          </a:xfrm>
          <a:prstGeom prst="rect">
            <a:avLst/>
          </a:prstGeom>
        </p:spPr>
      </p:pic>
    </p:spTree>
    <p:extLst>
      <p:ext uri="{BB962C8B-B14F-4D97-AF65-F5344CB8AC3E}">
        <p14:creationId xmlns:p14="http://schemas.microsoft.com/office/powerpoint/2010/main" val="2063723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264908" y="388620"/>
            <a:ext cx="4348916" cy="683895"/>
          </a:xfrm>
          <a:custGeom>
            <a:avLst/>
            <a:gdLst/>
            <a:ahLst/>
            <a:cxnLst/>
            <a:rect l="l" t="t" r="r" b="b"/>
            <a:pathLst>
              <a:path w="4368165" h="683894">
                <a:moveTo>
                  <a:pt x="4253611" y="0"/>
                </a:moveTo>
                <a:lnTo>
                  <a:pt x="114046" y="0"/>
                </a:lnTo>
                <a:lnTo>
                  <a:pt x="69596" y="9016"/>
                </a:lnTo>
                <a:lnTo>
                  <a:pt x="33400" y="33400"/>
                </a:lnTo>
                <a:lnTo>
                  <a:pt x="9017" y="69595"/>
                </a:lnTo>
                <a:lnTo>
                  <a:pt x="0" y="114045"/>
                </a:lnTo>
                <a:lnTo>
                  <a:pt x="0" y="569721"/>
                </a:lnTo>
                <a:lnTo>
                  <a:pt x="9017" y="614171"/>
                </a:lnTo>
                <a:lnTo>
                  <a:pt x="33400" y="650366"/>
                </a:lnTo>
                <a:lnTo>
                  <a:pt x="69596" y="674751"/>
                </a:lnTo>
                <a:lnTo>
                  <a:pt x="114046" y="683767"/>
                </a:lnTo>
                <a:lnTo>
                  <a:pt x="4253611" y="683767"/>
                </a:lnTo>
                <a:lnTo>
                  <a:pt x="4298061" y="674751"/>
                </a:lnTo>
                <a:lnTo>
                  <a:pt x="4334256" y="650366"/>
                </a:lnTo>
                <a:lnTo>
                  <a:pt x="4358640" y="614171"/>
                </a:lnTo>
                <a:lnTo>
                  <a:pt x="4367657" y="569721"/>
                </a:lnTo>
                <a:lnTo>
                  <a:pt x="4367657" y="114045"/>
                </a:lnTo>
                <a:lnTo>
                  <a:pt x="4358640" y="69595"/>
                </a:lnTo>
                <a:lnTo>
                  <a:pt x="4334256" y="33400"/>
                </a:lnTo>
                <a:lnTo>
                  <a:pt x="4298061" y="9016"/>
                </a:lnTo>
                <a:lnTo>
                  <a:pt x="4253611" y="0"/>
                </a:lnTo>
                <a:close/>
              </a:path>
            </a:pathLst>
          </a:custGeom>
          <a:solidFill>
            <a:srgbClr val="FAD12C"/>
          </a:solidFill>
        </p:spPr>
        <p:txBody>
          <a:bodyPr wrap="square" lIns="0" tIns="0" rIns="0" bIns="0" rtlCol="0"/>
          <a:lstStyle/>
          <a:p>
            <a:pPr algn="ctr"/>
            <a:endParaRPr dirty="0"/>
          </a:p>
        </p:txBody>
      </p:sp>
      <p:sp>
        <p:nvSpPr>
          <p:cNvPr id="3" name="object 3"/>
          <p:cNvSpPr txBox="1"/>
          <p:nvPr/>
        </p:nvSpPr>
        <p:spPr>
          <a:xfrm>
            <a:off x="8839200" y="534669"/>
            <a:ext cx="1295400" cy="382156"/>
          </a:xfrm>
          <a:prstGeom prst="rect">
            <a:avLst/>
          </a:prstGeom>
        </p:spPr>
        <p:txBody>
          <a:bodyPr vert="horz" wrap="square" lIns="0" tIns="12700" rIns="0" bIns="0" rtlCol="0">
            <a:spAutoFit/>
          </a:bodyPr>
          <a:lstStyle/>
          <a:p>
            <a:pPr marL="12700">
              <a:lnSpc>
                <a:spcPct val="100000"/>
              </a:lnSpc>
              <a:spcBef>
                <a:spcPts val="100"/>
              </a:spcBef>
            </a:pPr>
            <a:r>
              <a:rPr lang="es-PE" sz="2400" b="1" spc="-5" dirty="0">
                <a:solidFill>
                  <a:srgbClr val="1F3861"/>
                </a:solidFill>
                <a:latin typeface="Segoe UI"/>
                <a:cs typeface="Segoe UI"/>
              </a:rPr>
              <a:t>Sesió</a:t>
            </a:r>
            <a:r>
              <a:rPr sz="2400" b="1" spc="-5" dirty="0">
                <a:solidFill>
                  <a:srgbClr val="1F3861"/>
                </a:solidFill>
                <a:latin typeface="Segoe UI"/>
                <a:cs typeface="Segoe UI"/>
              </a:rPr>
              <a:t>n</a:t>
            </a:r>
            <a:r>
              <a:rPr sz="2400" b="1" spc="-180" dirty="0">
                <a:solidFill>
                  <a:srgbClr val="1F3861"/>
                </a:solidFill>
                <a:latin typeface="Segoe UI"/>
                <a:cs typeface="Segoe UI"/>
              </a:rPr>
              <a:t> </a:t>
            </a:r>
            <a:r>
              <a:rPr lang="es-PE" sz="2400" b="1" spc="-180" dirty="0">
                <a:solidFill>
                  <a:srgbClr val="1F3861"/>
                </a:solidFill>
                <a:latin typeface="Segoe UI"/>
                <a:cs typeface="Segoe UI"/>
              </a:rPr>
              <a:t>4</a:t>
            </a:r>
            <a:endParaRPr sz="2400" dirty="0">
              <a:latin typeface="Segoe UI"/>
              <a:cs typeface="Segoe UI"/>
            </a:endParaRPr>
          </a:p>
        </p:txBody>
      </p:sp>
      <p:pic>
        <p:nvPicPr>
          <p:cNvPr id="9" name="Imagen 8">
            <a:extLst>
              <a:ext uri="{FF2B5EF4-FFF2-40B4-BE49-F238E27FC236}">
                <a16:creationId xmlns:a16="http://schemas.microsoft.com/office/drawing/2014/main" id="{2078172E-C2B3-2F2E-287A-FD80FE8FC609}"/>
              </a:ext>
            </a:extLst>
          </p:cNvPr>
          <p:cNvPicPr>
            <a:picLocks noChangeAspect="1"/>
          </p:cNvPicPr>
          <p:nvPr/>
        </p:nvPicPr>
        <p:blipFill>
          <a:blip r:embed="rId2"/>
          <a:stretch>
            <a:fillRect/>
          </a:stretch>
        </p:blipFill>
        <p:spPr>
          <a:xfrm>
            <a:off x="1066800" y="-5499"/>
            <a:ext cx="2667000" cy="6858000"/>
          </a:xfrm>
          <a:prstGeom prst="rect">
            <a:avLst/>
          </a:prstGeom>
        </p:spPr>
      </p:pic>
      <p:sp>
        <p:nvSpPr>
          <p:cNvPr id="15" name="Rectángulo: esquinas redondeadas 14">
            <a:extLst>
              <a:ext uri="{FF2B5EF4-FFF2-40B4-BE49-F238E27FC236}">
                <a16:creationId xmlns:a16="http://schemas.microsoft.com/office/drawing/2014/main" id="{97EA819F-8132-8149-2935-D3CFD73CA746}"/>
              </a:ext>
            </a:extLst>
          </p:cNvPr>
          <p:cNvSpPr/>
          <p:nvPr/>
        </p:nvSpPr>
        <p:spPr>
          <a:xfrm>
            <a:off x="3200400" y="13376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Crear Una Capa De Proceso</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4" name="Rectángulo: esquinas redondeadas 3">
            <a:extLst>
              <a:ext uri="{FF2B5EF4-FFF2-40B4-BE49-F238E27FC236}">
                <a16:creationId xmlns:a16="http://schemas.microsoft.com/office/drawing/2014/main" id="{AFBC7EE9-12CD-3F3A-7318-4A4CB48F1519}"/>
              </a:ext>
            </a:extLst>
          </p:cNvPr>
          <p:cNvSpPr/>
          <p:nvPr/>
        </p:nvSpPr>
        <p:spPr>
          <a:xfrm>
            <a:off x="3179685" y="20234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Crear Una Clase De Proceso</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5" name="Rectángulo: esquinas redondeadas 4">
            <a:extLst>
              <a:ext uri="{FF2B5EF4-FFF2-40B4-BE49-F238E27FC236}">
                <a16:creationId xmlns:a16="http://schemas.microsoft.com/office/drawing/2014/main" id="{C2949A32-397D-D58B-F1B2-F320592A334A}"/>
              </a:ext>
            </a:extLst>
          </p:cNvPr>
          <p:cNvSpPr/>
          <p:nvPr/>
        </p:nvSpPr>
        <p:spPr>
          <a:xfrm>
            <a:off x="3200399" y="27092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Objeto De Conexión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6" name="Rectángulo: esquinas redondeadas 5">
            <a:extLst>
              <a:ext uri="{FF2B5EF4-FFF2-40B4-BE49-F238E27FC236}">
                <a16:creationId xmlns:a16="http://schemas.microsoft.com/office/drawing/2014/main" id="{25EB903F-F799-60B1-DD3A-8F61D856758D}"/>
              </a:ext>
            </a:extLst>
          </p:cNvPr>
          <p:cNvSpPr/>
          <p:nvPr/>
        </p:nvSpPr>
        <p:spPr>
          <a:xfrm>
            <a:off x="3200400" y="33950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Clase Statement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ectángulo: esquinas redondeadas 6">
            <a:extLst>
              <a:ext uri="{FF2B5EF4-FFF2-40B4-BE49-F238E27FC236}">
                <a16:creationId xmlns:a16="http://schemas.microsoft.com/office/drawing/2014/main" id="{48E773B4-2772-C73F-35D4-02F4474119FB}"/>
              </a:ext>
            </a:extLst>
          </p:cNvPr>
          <p:cNvSpPr/>
          <p:nvPr/>
        </p:nvSpPr>
        <p:spPr>
          <a:xfrm>
            <a:off x="3179684" y="40808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Clase ResultSet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8" name="Rectángulo: esquinas redondeadas 7">
            <a:extLst>
              <a:ext uri="{FF2B5EF4-FFF2-40B4-BE49-F238E27FC236}">
                <a16:creationId xmlns:a16="http://schemas.microsoft.com/office/drawing/2014/main" id="{BEEE6F01-B7AE-71E3-E807-0003A19DC3F5}"/>
              </a:ext>
            </a:extLst>
          </p:cNvPr>
          <p:cNvSpPr/>
          <p:nvPr/>
        </p:nvSpPr>
        <p:spPr>
          <a:xfrm>
            <a:off x="3179683" y="47666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Clase ResultSetMetaData</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13BB5A-F8A6-E231-11A3-CB268B4D44C9}"/>
              </a:ext>
            </a:extLst>
          </p:cNvPr>
          <p:cNvPicPr>
            <a:picLocks noChangeAspect="1"/>
          </p:cNvPicPr>
          <p:nvPr/>
        </p:nvPicPr>
        <p:blipFill>
          <a:blip r:embed="rId2"/>
          <a:stretch>
            <a:fillRect/>
          </a:stretch>
        </p:blipFill>
        <p:spPr>
          <a:xfrm>
            <a:off x="533400" y="976312"/>
            <a:ext cx="10820400" cy="57986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9434E2FE-4A82-19A9-14DF-7AFFD325E8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333994" y="3374886"/>
            <a:ext cx="517783" cy="457202"/>
          </a:xfrm>
          <a:prstGeom prst="rect">
            <a:avLst/>
          </a:prstGeom>
        </p:spPr>
      </p:pic>
      <p:sp>
        <p:nvSpPr>
          <p:cNvPr id="5" name="CuadroTexto 4">
            <a:extLst>
              <a:ext uri="{FF2B5EF4-FFF2-40B4-BE49-F238E27FC236}">
                <a16:creationId xmlns:a16="http://schemas.microsoft.com/office/drawing/2014/main" id="{1A7E0FBB-D6D1-E379-CE67-F3D88FF6ECA2}"/>
              </a:ext>
            </a:extLst>
          </p:cNvPr>
          <p:cNvSpPr txBox="1"/>
          <p:nvPr/>
        </p:nvSpPr>
        <p:spPr>
          <a:xfrm>
            <a:off x="8839200" y="3200400"/>
            <a:ext cx="2923794"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Clase DefaultTableModel, importado</a:t>
            </a:r>
            <a:endParaRPr lang="es-PE" dirty="0"/>
          </a:p>
        </p:txBody>
      </p:sp>
    </p:spTree>
    <p:extLst>
      <p:ext uri="{BB962C8B-B14F-4D97-AF65-F5344CB8AC3E}">
        <p14:creationId xmlns:p14="http://schemas.microsoft.com/office/powerpoint/2010/main" val="1220843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A59B216F-AF78-AB4A-60DD-C54CDF539BEA}"/>
              </a:ext>
            </a:extLst>
          </p:cNvPr>
          <p:cNvSpPr/>
          <p:nvPr/>
        </p:nvSpPr>
        <p:spPr>
          <a:xfrm>
            <a:off x="2362200" y="27854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Método Listado </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571421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F6093C0-13BF-D84D-F814-CF95E6BE26A9}"/>
              </a:ext>
            </a:extLst>
          </p:cNvPr>
          <p:cNvPicPr>
            <a:picLocks noChangeAspect="1"/>
          </p:cNvPicPr>
          <p:nvPr/>
        </p:nvPicPr>
        <p:blipFill>
          <a:blip r:embed="rId2"/>
          <a:stretch>
            <a:fillRect/>
          </a:stretch>
        </p:blipFill>
        <p:spPr>
          <a:xfrm>
            <a:off x="914401" y="993436"/>
            <a:ext cx="8534400" cy="57339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1110563D-9643-95B1-84EF-D3E8774BD5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543802" y="5508486"/>
            <a:ext cx="517783" cy="457202"/>
          </a:xfrm>
          <a:prstGeom prst="rect">
            <a:avLst/>
          </a:prstGeom>
        </p:spPr>
      </p:pic>
      <p:sp>
        <p:nvSpPr>
          <p:cNvPr id="5" name="CuadroTexto 4">
            <a:extLst>
              <a:ext uri="{FF2B5EF4-FFF2-40B4-BE49-F238E27FC236}">
                <a16:creationId xmlns:a16="http://schemas.microsoft.com/office/drawing/2014/main" id="{A6698DD7-9EE7-09AF-7544-997810B974B0}"/>
              </a:ext>
            </a:extLst>
          </p:cNvPr>
          <p:cNvSpPr txBox="1"/>
          <p:nvPr/>
        </p:nvSpPr>
        <p:spPr>
          <a:xfrm>
            <a:off x="8049007" y="5232737"/>
            <a:ext cx="3761993" cy="101566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Se crea un método: Listado_Alumno de tipo clase: DefaultTableModel y es público </a:t>
            </a:r>
            <a:endParaRPr lang="es-PE" dirty="0"/>
          </a:p>
        </p:txBody>
      </p:sp>
    </p:spTree>
    <p:extLst>
      <p:ext uri="{BB962C8B-B14F-4D97-AF65-F5344CB8AC3E}">
        <p14:creationId xmlns:p14="http://schemas.microsoft.com/office/powerpoint/2010/main" val="1373337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0392683-8FD0-15CB-F977-5C5550962CD3}"/>
              </a:ext>
            </a:extLst>
          </p:cNvPr>
          <p:cNvPicPr>
            <a:picLocks noChangeAspect="1"/>
          </p:cNvPicPr>
          <p:nvPr/>
        </p:nvPicPr>
        <p:blipFill>
          <a:blip r:embed="rId2"/>
          <a:stretch>
            <a:fillRect/>
          </a:stretch>
        </p:blipFill>
        <p:spPr>
          <a:xfrm>
            <a:off x="134986" y="457200"/>
            <a:ext cx="8780414" cy="6019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0079853D-4CF5-45B1-FBE3-5641087E30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798510" y="5948818"/>
            <a:ext cx="517783" cy="457202"/>
          </a:xfrm>
          <a:prstGeom prst="rect">
            <a:avLst/>
          </a:prstGeom>
        </p:spPr>
      </p:pic>
      <p:sp>
        <p:nvSpPr>
          <p:cNvPr id="5" name="CuadroTexto 4">
            <a:extLst>
              <a:ext uri="{FF2B5EF4-FFF2-40B4-BE49-F238E27FC236}">
                <a16:creationId xmlns:a16="http://schemas.microsoft.com/office/drawing/2014/main" id="{9A9EEB1B-6152-5A43-8B3C-C164FEB9BB41}"/>
              </a:ext>
            </a:extLst>
          </p:cNvPr>
          <p:cNvSpPr txBox="1"/>
          <p:nvPr/>
        </p:nvSpPr>
        <p:spPr>
          <a:xfrm>
            <a:off x="2286000" y="5943600"/>
            <a:ext cx="36576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crea un nuevo objeto modelo de tipo clase: DefaultTableModel</a:t>
            </a:r>
            <a:endParaRPr lang="es-PE" sz="1600" dirty="0"/>
          </a:p>
        </p:txBody>
      </p:sp>
    </p:spTree>
    <p:extLst>
      <p:ext uri="{BB962C8B-B14F-4D97-AF65-F5344CB8AC3E}">
        <p14:creationId xmlns:p14="http://schemas.microsoft.com/office/powerpoint/2010/main" val="258107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3604D30-5552-A227-1C43-510FE06E3965}"/>
              </a:ext>
            </a:extLst>
          </p:cNvPr>
          <p:cNvPicPr>
            <a:picLocks noChangeAspect="1"/>
          </p:cNvPicPr>
          <p:nvPr/>
        </p:nvPicPr>
        <p:blipFill>
          <a:blip r:embed="rId2"/>
          <a:stretch>
            <a:fillRect/>
          </a:stretch>
        </p:blipFill>
        <p:spPr>
          <a:xfrm>
            <a:off x="95249" y="457200"/>
            <a:ext cx="8794867" cy="594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FB939E7F-078B-B608-E4EC-89E62C2C93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408110" y="3611691"/>
            <a:ext cx="517783" cy="457202"/>
          </a:xfrm>
          <a:prstGeom prst="rect">
            <a:avLst/>
          </a:prstGeom>
        </p:spPr>
      </p:pic>
      <p:sp>
        <p:nvSpPr>
          <p:cNvPr id="5" name="CuadroTexto 4">
            <a:extLst>
              <a:ext uri="{FF2B5EF4-FFF2-40B4-BE49-F238E27FC236}">
                <a16:creationId xmlns:a16="http://schemas.microsoft.com/office/drawing/2014/main" id="{6B670735-96C6-B338-64B8-4EF7802A69CE}"/>
              </a:ext>
            </a:extLst>
          </p:cNvPr>
          <p:cNvSpPr txBox="1"/>
          <p:nvPr/>
        </p:nvSpPr>
        <p:spPr>
          <a:xfrm>
            <a:off x="609600" y="4063425"/>
            <a:ext cx="30480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declara una variable: cn de tipo clase: Connection</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DFC492D8-416A-BC6E-CE4A-63D02FD681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979863" y="3891253"/>
            <a:ext cx="517783" cy="457202"/>
          </a:xfrm>
          <a:prstGeom prst="rect">
            <a:avLst/>
          </a:prstGeom>
        </p:spPr>
      </p:pic>
      <p:sp>
        <p:nvSpPr>
          <p:cNvPr id="7" name="CuadroTexto 6">
            <a:extLst>
              <a:ext uri="{FF2B5EF4-FFF2-40B4-BE49-F238E27FC236}">
                <a16:creationId xmlns:a16="http://schemas.microsoft.com/office/drawing/2014/main" id="{9864F35C-5330-8936-27AF-06671294569C}"/>
              </a:ext>
            </a:extLst>
          </p:cNvPr>
          <p:cNvSpPr txBox="1"/>
          <p:nvPr/>
        </p:nvSpPr>
        <p:spPr>
          <a:xfrm>
            <a:off x="3733800" y="4343400"/>
            <a:ext cx="3124200"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le asigna el resultado de llamar al método ObtenerConexion(), hacia el objeto: objconexion.</a:t>
            </a:r>
            <a:endParaRPr lang="es-PE" sz="1600" dirty="0"/>
          </a:p>
        </p:txBody>
      </p:sp>
      <p:sp>
        <p:nvSpPr>
          <p:cNvPr id="9" name="CuadroTexto 8">
            <a:extLst>
              <a:ext uri="{FF2B5EF4-FFF2-40B4-BE49-F238E27FC236}">
                <a16:creationId xmlns:a16="http://schemas.microsoft.com/office/drawing/2014/main" id="{0D38EAA8-157D-8FBB-D9C1-F8DB31EAE4AF}"/>
              </a:ext>
            </a:extLst>
          </p:cNvPr>
          <p:cNvSpPr txBox="1"/>
          <p:nvPr/>
        </p:nvSpPr>
        <p:spPr>
          <a:xfrm>
            <a:off x="8975047" y="3067144"/>
            <a:ext cx="3043007"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lgn="just">
              <a:buNone/>
            </a:pPr>
            <a:r>
              <a:rPr lang="es-ES" sz="1600" dirty="0"/>
              <a:t>El método ObtenerConexion(), es parte de la clase Conexion y devuelve un objeto Connection que representa la conexión a la base de datos.</a:t>
            </a:r>
            <a:endParaRPr lang="es-PE" sz="1600" dirty="0"/>
          </a:p>
        </p:txBody>
      </p:sp>
    </p:spTree>
    <p:extLst>
      <p:ext uri="{BB962C8B-B14F-4D97-AF65-F5344CB8AC3E}">
        <p14:creationId xmlns:p14="http://schemas.microsoft.com/office/powerpoint/2010/main" val="1385764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7531E5F-9F61-FC73-AECF-1DEB192795E6}"/>
              </a:ext>
            </a:extLst>
          </p:cNvPr>
          <p:cNvPicPr>
            <a:picLocks noChangeAspect="1"/>
          </p:cNvPicPr>
          <p:nvPr/>
        </p:nvPicPr>
        <p:blipFill>
          <a:blip r:embed="rId2"/>
          <a:stretch>
            <a:fillRect/>
          </a:stretch>
        </p:blipFill>
        <p:spPr>
          <a:xfrm>
            <a:off x="2033228" y="990600"/>
            <a:ext cx="8101372" cy="57469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7E67CA9C-7D8D-560F-83E6-6F80B51960B8}"/>
              </a:ext>
            </a:extLst>
          </p:cNvPr>
          <p:cNvSpPr txBox="1"/>
          <p:nvPr/>
        </p:nvSpPr>
        <p:spPr>
          <a:xfrm>
            <a:off x="869152" y="3810000"/>
            <a:ext cx="1035848"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Clic en</a:t>
            </a:r>
          </a:p>
          <a:p>
            <a:pPr marL="0" indent="0">
              <a:buNone/>
            </a:pPr>
            <a:r>
              <a:rPr lang="es-ES" dirty="0"/>
              <a:t>el icono</a:t>
            </a:r>
            <a:endParaRPr lang="es-PE" dirty="0"/>
          </a:p>
        </p:txBody>
      </p:sp>
      <p:pic>
        <p:nvPicPr>
          <p:cNvPr id="5" name="Gráfico 4" descr="Mano con dedo índice apuntando a la derecha con relleno sólido">
            <a:extLst>
              <a:ext uri="{FF2B5EF4-FFF2-40B4-BE49-F238E27FC236}">
                <a16:creationId xmlns:a16="http://schemas.microsoft.com/office/drawing/2014/main" id="{F4E2EED3-0654-B708-16F2-6C2EC90A7A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437751">
            <a:off x="1912277" y="3970691"/>
            <a:ext cx="358913" cy="316920"/>
          </a:xfrm>
          <a:prstGeom prst="rect">
            <a:avLst/>
          </a:prstGeom>
        </p:spPr>
      </p:pic>
      <p:pic>
        <p:nvPicPr>
          <p:cNvPr id="6" name="Gráfico 5" descr="Mano con dedo índice apuntando a la derecha con relleno sólido">
            <a:extLst>
              <a:ext uri="{FF2B5EF4-FFF2-40B4-BE49-F238E27FC236}">
                <a16:creationId xmlns:a16="http://schemas.microsoft.com/office/drawing/2014/main" id="{DFFBC9A3-5202-0119-FE17-F00B3601E9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684463" y="4424653"/>
            <a:ext cx="517783" cy="457202"/>
          </a:xfrm>
          <a:prstGeom prst="rect">
            <a:avLst/>
          </a:prstGeom>
        </p:spPr>
      </p:pic>
      <p:sp>
        <p:nvSpPr>
          <p:cNvPr id="7" name="CuadroTexto 6">
            <a:extLst>
              <a:ext uri="{FF2B5EF4-FFF2-40B4-BE49-F238E27FC236}">
                <a16:creationId xmlns:a16="http://schemas.microsoft.com/office/drawing/2014/main" id="{C68A0610-628E-7BA1-5DC9-EBEE832F6178}"/>
              </a:ext>
            </a:extLst>
          </p:cNvPr>
          <p:cNvSpPr txBox="1"/>
          <p:nvPr/>
        </p:nvSpPr>
        <p:spPr>
          <a:xfrm>
            <a:off x="2819400" y="4876800"/>
            <a:ext cx="24384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primera opción</a:t>
            </a:r>
            <a:endParaRPr lang="es-PE" sz="1600" dirty="0"/>
          </a:p>
        </p:txBody>
      </p:sp>
    </p:spTree>
    <p:extLst>
      <p:ext uri="{BB962C8B-B14F-4D97-AF65-F5344CB8AC3E}">
        <p14:creationId xmlns:p14="http://schemas.microsoft.com/office/powerpoint/2010/main" val="2577957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AAC4152-3820-FFB2-49D3-6D545A6B9015}"/>
              </a:ext>
            </a:extLst>
          </p:cNvPr>
          <p:cNvPicPr>
            <a:picLocks noChangeAspect="1"/>
          </p:cNvPicPr>
          <p:nvPr/>
        </p:nvPicPr>
        <p:blipFill>
          <a:blip r:embed="rId2"/>
          <a:stretch>
            <a:fillRect/>
          </a:stretch>
        </p:blipFill>
        <p:spPr>
          <a:xfrm>
            <a:off x="349360" y="1676400"/>
            <a:ext cx="11461640" cy="3962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7E65698A-46F0-C208-E08D-B2B17577D1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971795" y="3323749"/>
            <a:ext cx="517783" cy="457202"/>
          </a:xfrm>
          <a:prstGeom prst="rect">
            <a:avLst/>
          </a:prstGeom>
        </p:spPr>
      </p:pic>
      <p:sp>
        <p:nvSpPr>
          <p:cNvPr id="6" name="CuadroTexto 5">
            <a:extLst>
              <a:ext uri="{FF2B5EF4-FFF2-40B4-BE49-F238E27FC236}">
                <a16:creationId xmlns:a16="http://schemas.microsoft.com/office/drawing/2014/main" id="{59712CC7-2867-FC3B-7A88-EA122EC4ED44}"/>
              </a:ext>
            </a:extLst>
          </p:cNvPr>
          <p:cNvSpPr txBox="1"/>
          <p:nvPr/>
        </p:nvSpPr>
        <p:spPr>
          <a:xfrm>
            <a:off x="6489578" y="3409890"/>
            <a:ext cx="3340222"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Clase Connection, importado</a:t>
            </a:r>
            <a:endParaRPr lang="es-PE" dirty="0"/>
          </a:p>
        </p:txBody>
      </p:sp>
    </p:spTree>
    <p:extLst>
      <p:ext uri="{BB962C8B-B14F-4D97-AF65-F5344CB8AC3E}">
        <p14:creationId xmlns:p14="http://schemas.microsoft.com/office/powerpoint/2010/main" val="2741236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E03FE8A-6D5C-B52A-501B-27FB0B3BBD70}"/>
              </a:ext>
            </a:extLst>
          </p:cNvPr>
          <p:cNvPicPr>
            <a:picLocks noChangeAspect="1"/>
          </p:cNvPicPr>
          <p:nvPr/>
        </p:nvPicPr>
        <p:blipFill>
          <a:blip r:embed="rId2"/>
          <a:stretch>
            <a:fillRect/>
          </a:stretch>
        </p:blipFill>
        <p:spPr>
          <a:xfrm>
            <a:off x="152400" y="76200"/>
            <a:ext cx="8599686" cy="6705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25A3D5F9-78DC-AF0C-9867-D93D0BFC77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816217" y="5857459"/>
            <a:ext cx="517783" cy="457202"/>
          </a:xfrm>
          <a:prstGeom prst="rect">
            <a:avLst/>
          </a:prstGeom>
        </p:spPr>
      </p:pic>
      <p:sp>
        <p:nvSpPr>
          <p:cNvPr id="5" name="CuadroTexto 4">
            <a:extLst>
              <a:ext uri="{FF2B5EF4-FFF2-40B4-BE49-F238E27FC236}">
                <a16:creationId xmlns:a16="http://schemas.microsoft.com/office/drawing/2014/main" id="{0818CCA2-9409-C04E-7379-D3AF76C2557A}"/>
              </a:ext>
            </a:extLst>
          </p:cNvPr>
          <p:cNvSpPr txBox="1"/>
          <p:nvPr/>
        </p:nvSpPr>
        <p:spPr>
          <a:xfrm>
            <a:off x="5346578" y="5943600"/>
            <a:ext cx="3721222"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crea un objeto st, de tipo clase: Statement, para ejecutar consultas SQL.</a:t>
            </a:r>
            <a:endParaRPr lang="es-PE" sz="1600" dirty="0"/>
          </a:p>
        </p:txBody>
      </p:sp>
    </p:spTree>
    <p:extLst>
      <p:ext uri="{BB962C8B-B14F-4D97-AF65-F5344CB8AC3E}">
        <p14:creationId xmlns:p14="http://schemas.microsoft.com/office/powerpoint/2010/main" val="5735392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7CA25FC-B177-1C9C-D686-54CA9D4BEED3}"/>
              </a:ext>
            </a:extLst>
          </p:cNvPr>
          <p:cNvPicPr>
            <a:picLocks noChangeAspect="1"/>
          </p:cNvPicPr>
          <p:nvPr/>
        </p:nvPicPr>
        <p:blipFill>
          <a:blip r:embed="rId2"/>
          <a:stretch>
            <a:fillRect/>
          </a:stretch>
        </p:blipFill>
        <p:spPr>
          <a:xfrm>
            <a:off x="1143000" y="76200"/>
            <a:ext cx="7768180" cy="6705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uadroTexto 5">
            <a:extLst>
              <a:ext uri="{FF2B5EF4-FFF2-40B4-BE49-F238E27FC236}">
                <a16:creationId xmlns:a16="http://schemas.microsoft.com/office/drawing/2014/main" id="{7C1C8BC7-76F8-8693-5605-508A92E94F77}"/>
              </a:ext>
            </a:extLst>
          </p:cNvPr>
          <p:cNvSpPr txBox="1"/>
          <p:nvPr/>
        </p:nvSpPr>
        <p:spPr>
          <a:xfrm>
            <a:off x="152400" y="5638800"/>
            <a:ext cx="1035848"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Clic en</a:t>
            </a:r>
          </a:p>
          <a:p>
            <a:pPr marL="0" indent="0">
              <a:buNone/>
            </a:pPr>
            <a:r>
              <a:rPr lang="es-ES" dirty="0"/>
              <a:t>el icono</a:t>
            </a:r>
            <a:endParaRPr lang="es-PE" dirty="0"/>
          </a:p>
        </p:txBody>
      </p:sp>
      <p:pic>
        <p:nvPicPr>
          <p:cNvPr id="7" name="Gráfico 6" descr="Mano con dedo índice apuntando a la derecha con relleno sólido">
            <a:extLst>
              <a:ext uri="{FF2B5EF4-FFF2-40B4-BE49-F238E27FC236}">
                <a16:creationId xmlns:a16="http://schemas.microsoft.com/office/drawing/2014/main" id="{95895D8A-22BB-8ED3-6B6C-CCE61B9270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437751">
            <a:off x="1157810" y="5799491"/>
            <a:ext cx="358913" cy="316920"/>
          </a:xfrm>
          <a:prstGeom prst="rect">
            <a:avLst/>
          </a:prstGeom>
        </p:spPr>
      </p:pic>
      <p:pic>
        <p:nvPicPr>
          <p:cNvPr id="8" name="Gráfico 7" descr="Mano con dedo índice apuntando a la derecha con relleno sólido">
            <a:extLst>
              <a:ext uri="{FF2B5EF4-FFF2-40B4-BE49-F238E27FC236}">
                <a16:creationId xmlns:a16="http://schemas.microsoft.com/office/drawing/2014/main" id="{C318EE37-834B-3C1C-EE67-030A1B2FFA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495800" y="6248400"/>
            <a:ext cx="380999" cy="336422"/>
          </a:xfrm>
          <a:prstGeom prst="rect">
            <a:avLst/>
          </a:prstGeom>
        </p:spPr>
      </p:pic>
      <p:sp>
        <p:nvSpPr>
          <p:cNvPr id="9" name="CuadroTexto 8">
            <a:extLst>
              <a:ext uri="{FF2B5EF4-FFF2-40B4-BE49-F238E27FC236}">
                <a16:creationId xmlns:a16="http://schemas.microsoft.com/office/drawing/2014/main" id="{B26E484A-FCC4-B43F-A28A-AE01C34763EB}"/>
              </a:ext>
            </a:extLst>
          </p:cNvPr>
          <p:cNvSpPr txBox="1"/>
          <p:nvPr/>
        </p:nvSpPr>
        <p:spPr>
          <a:xfrm>
            <a:off x="4876801" y="6324600"/>
            <a:ext cx="23622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segunda opción</a:t>
            </a:r>
            <a:endParaRPr lang="es-PE" sz="1600" dirty="0"/>
          </a:p>
        </p:txBody>
      </p:sp>
    </p:spTree>
    <p:extLst>
      <p:ext uri="{BB962C8B-B14F-4D97-AF65-F5344CB8AC3E}">
        <p14:creationId xmlns:p14="http://schemas.microsoft.com/office/powerpoint/2010/main" val="3852186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6750008-D4C2-CD7C-63F4-D1D2FE490097}"/>
              </a:ext>
            </a:extLst>
          </p:cNvPr>
          <p:cNvPicPr>
            <a:picLocks noChangeAspect="1"/>
          </p:cNvPicPr>
          <p:nvPr/>
        </p:nvPicPr>
        <p:blipFill>
          <a:blip r:embed="rId2"/>
          <a:stretch>
            <a:fillRect/>
          </a:stretch>
        </p:blipFill>
        <p:spPr>
          <a:xfrm>
            <a:off x="1018622" y="990600"/>
            <a:ext cx="9801778" cy="571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36667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264908" y="388620"/>
            <a:ext cx="4348916" cy="683895"/>
          </a:xfrm>
          <a:custGeom>
            <a:avLst/>
            <a:gdLst/>
            <a:ahLst/>
            <a:cxnLst/>
            <a:rect l="l" t="t" r="r" b="b"/>
            <a:pathLst>
              <a:path w="4368165" h="683894">
                <a:moveTo>
                  <a:pt x="4253611" y="0"/>
                </a:moveTo>
                <a:lnTo>
                  <a:pt x="114046" y="0"/>
                </a:lnTo>
                <a:lnTo>
                  <a:pt x="69596" y="9016"/>
                </a:lnTo>
                <a:lnTo>
                  <a:pt x="33400" y="33400"/>
                </a:lnTo>
                <a:lnTo>
                  <a:pt x="9017" y="69595"/>
                </a:lnTo>
                <a:lnTo>
                  <a:pt x="0" y="114045"/>
                </a:lnTo>
                <a:lnTo>
                  <a:pt x="0" y="569721"/>
                </a:lnTo>
                <a:lnTo>
                  <a:pt x="9017" y="614171"/>
                </a:lnTo>
                <a:lnTo>
                  <a:pt x="33400" y="650366"/>
                </a:lnTo>
                <a:lnTo>
                  <a:pt x="69596" y="674751"/>
                </a:lnTo>
                <a:lnTo>
                  <a:pt x="114046" y="683767"/>
                </a:lnTo>
                <a:lnTo>
                  <a:pt x="4253611" y="683767"/>
                </a:lnTo>
                <a:lnTo>
                  <a:pt x="4298061" y="674751"/>
                </a:lnTo>
                <a:lnTo>
                  <a:pt x="4334256" y="650366"/>
                </a:lnTo>
                <a:lnTo>
                  <a:pt x="4358640" y="614171"/>
                </a:lnTo>
                <a:lnTo>
                  <a:pt x="4367657" y="569721"/>
                </a:lnTo>
                <a:lnTo>
                  <a:pt x="4367657" y="114045"/>
                </a:lnTo>
                <a:lnTo>
                  <a:pt x="4358640" y="69595"/>
                </a:lnTo>
                <a:lnTo>
                  <a:pt x="4334256" y="33400"/>
                </a:lnTo>
                <a:lnTo>
                  <a:pt x="4298061" y="9016"/>
                </a:lnTo>
                <a:lnTo>
                  <a:pt x="4253611" y="0"/>
                </a:lnTo>
                <a:close/>
              </a:path>
            </a:pathLst>
          </a:custGeom>
          <a:solidFill>
            <a:srgbClr val="FAD12C"/>
          </a:solidFill>
        </p:spPr>
        <p:txBody>
          <a:bodyPr wrap="square" lIns="0" tIns="0" rIns="0" bIns="0" rtlCol="0"/>
          <a:lstStyle/>
          <a:p>
            <a:pPr algn="ctr"/>
            <a:endParaRPr dirty="0"/>
          </a:p>
        </p:txBody>
      </p:sp>
      <p:sp>
        <p:nvSpPr>
          <p:cNvPr id="3" name="object 3"/>
          <p:cNvSpPr txBox="1"/>
          <p:nvPr/>
        </p:nvSpPr>
        <p:spPr>
          <a:xfrm>
            <a:off x="8839200" y="534669"/>
            <a:ext cx="1295400" cy="382156"/>
          </a:xfrm>
          <a:prstGeom prst="rect">
            <a:avLst/>
          </a:prstGeom>
        </p:spPr>
        <p:txBody>
          <a:bodyPr vert="horz" wrap="square" lIns="0" tIns="12700" rIns="0" bIns="0" rtlCol="0">
            <a:spAutoFit/>
          </a:bodyPr>
          <a:lstStyle/>
          <a:p>
            <a:pPr marL="12700">
              <a:lnSpc>
                <a:spcPct val="100000"/>
              </a:lnSpc>
              <a:spcBef>
                <a:spcPts val="100"/>
              </a:spcBef>
            </a:pPr>
            <a:r>
              <a:rPr lang="es-PE" sz="2400" b="1" spc="-5" dirty="0">
                <a:solidFill>
                  <a:srgbClr val="1F3861"/>
                </a:solidFill>
                <a:latin typeface="Segoe UI"/>
                <a:cs typeface="Segoe UI"/>
              </a:rPr>
              <a:t>Sesió</a:t>
            </a:r>
            <a:r>
              <a:rPr sz="2400" b="1" spc="-5" dirty="0">
                <a:solidFill>
                  <a:srgbClr val="1F3861"/>
                </a:solidFill>
                <a:latin typeface="Segoe UI"/>
                <a:cs typeface="Segoe UI"/>
              </a:rPr>
              <a:t>n</a:t>
            </a:r>
            <a:r>
              <a:rPr sz="2400" b="1" spc="-180" dirty="0">
                <a:solidFill>
                  <a:srgbClr val="1F3861"/>
                </a:solidFill>
                <a:latin typeface="Segoe UI"/>
                <a:cs typeface="Segoe UI"/>
              </a:rPr>
              <a:t> </a:t>
            </a:r>
            <a:r>
              <a:rPr lang="es-PE" sz="2400" b="1" spc="-180" dirty="0">
                <a:solidFill>
                  <a:srgbClr val="1F3861"/>
                </a:solidFill>
                <a:latin typeface="Segoe UI"/>
                <a:cs typeface="Segoe UI"/>
              </a:rPr>
              <a:t>4</a:t>
            </a:r>
            <a:endParaRPr sz="2400" dirty="0">
              <a:latin typeface="Segoe UI"/>
              <a:cs typeface="Segoe UI"/>
            </a:endParaRPr>
          </a:p>
        </p:txBody>
      </p:sp>
      <p:pic>
        <p:nvPicPr>
          <p:cNvPr id="9" name="Imagen 8">
            <a:extLst>
              <a:ext uri="{FF2B5EF4-FFF2-40B4-BE49-F238E27FC236}">
                <a16:creationId xmlns:a16="http://schemas.microsoft.com/office/drawing/2014/main" id="{2078172E-C2B3-2F2E-287A-FD80FE8FC609}"/>
              </a:ext>
            </a:extLst>
          </p:cNvPr>
          <p:cNvPicPr>
            <a:picLocks noChangeAspect="1"/>
          </p:cNvPicPr>
          <p:nvPr/>
        </p:nvPicPr>
        <p:blipFill>
          <a:blip r:embed="rId2"/>
          <a:stretch>
            <a:fillRect/>
          </a:stretch>
        </p:blipFill>
        <p:spPr>
          <a:xfrm>
            <a:off x="1066800" y="-5499"/>
            <a:ext cx="2667000" cy="6858000"/>
          </a:xfrm>
          <a:prstGeom prst="rect">
            <a:avLst/>
          </a:prstGeom>
        </p:spPr>
      </p:pic>
      <p:sp>
        <p:nvSpPr>
          <p:cNvPr id="15" name="Rectángulo: esquinas redondeadas 14">
            <a:extLst>
              <a:ext uri="{FF2B5EF4-FFF2-40B4-BE49-F238E27FC236}">
                <a16:creationId xmlns:a16="http://schemas.microsoft.com/office/drawing/2014/main" id="{97EA819F-8132-8149-2935-D3CFD73CA746}"/>
              </a:ext>
            </a:extLst>
          </p:cNvPr>
          <p:cNvSpPr/>
          <p:nvPr/>
        </p:nvSpPr>
        <p:spPr>
          <a:xfrm>
            <a:off x="3200400" y="13376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Clase DefaultTableModel</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ectángulo: esquinas redondeadas 9">
            <a:extLst>
              <a:ext uri="{FF2B5EF4-FFF2-40B4-BE49-F238E27FC236}">
                <a16:creationId xmlns:a16="http://schemas.microsoft.com/office/drawing/2014/main" id="{6F522302-18F4-65AE-8BE3-3BF83B5E4B4E}"/>
              </a:ext>
            </a:extLst>
          </p:cNvPr>
          <p:cNvSpPr/>
          <p:nvPr/>
        </p:nvSpPr>
        <p:spPr>
          <a:xfrm>
            <a:off x="3200399" y="2010792"/>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Método Listado </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4" name="Rectángulo: esquinas redondeadas 3">
            <a:extLst>
              <a:ext uri="{FF2B5EF4-FFF2-40B4-BE49-F238E27FC236}">
                <a16:creationId xmlns:a16="http://schemas.microsoft.com/office/drawing/2014/main" id="{A45385B0-1775-1BBA-343B-CA560AA85101}"/>
              </a:ext>
            </a:extLst>
          </p:cNvPr>
          <p:cNvSpPr/>
          <p:nvPr/>
        </p:nvSpPr>
        <p:spPr>
          <a:xfrm>
            <a:off x="3200399" y="2683975"/>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Crear Una Capa De Vista</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5" name="Rectángulo: esquinas redondeadas 4">
            <a:extLst>
              <a:ext uri="{FF2B5EF4-FFF2-40B4-BE49-F238E27FC236}">
                <a16:creationId xmlns:a16="http://schemas.microsoft.com/office/drawing/2014/main" id="{CF561054-D723-E930-D8B8-578489D4697D}"/>
              </a:ext>
            </a:extLst>
          </p:cNvPr>
          <p:cNvSpPr/>
          <p:nvPr/>
        </p:nvSpPr>
        <p:spPr>
          <a:xfrm>
            <a:off x="3200399" y="33528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Agregar Un JFrame Form</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6" name="Rectángulo: esquinas redondeadas 5">
            <a:extLst>
              <a:ext uri="{FF2B5EF4-FFF2-40B4-BE49-F238E27FC236}">
                <a16:creationId xmlns:a16="http://schemas.microsoft.com/office/drawing/2014/main" id="{114D3C78-1B04-FCC4-ECDA-0C39A2335C12}"/>
              </a:ext>
            </a:extLst>
          </p:cNvPr>
          <p:cNvSpPr/>
          <p:nvPr/>
        </p:nvSpPr>
        <p:spPr>
          <a:xfrm>
            <a:off x="3200399" y="4027083"/>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Modificando El Titulo Del Formulario</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ectángulo: esquinas redondeadas 6">
            <a:extLst>
              <a:ext uri="{FF2B5EF4-FFF2-40B4-BE49-F238E27FC236}">
                <a16:creationId xmlns:a16="http://schemas.microsoft.com/office/drawing/2014/main" id="{6413C6C2-139D-3811-1B5D-1116E79706C2}"/>
              </a:ext>
            </a:extLst>
          </p:cNvPr>
          <p:cNvSpPr/>
          <p:nvPr/>
        </p:nvSpPr>
        <p:spPr>
          <a:xfrm>
            <a:off x="3200399" y="4701366"/>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Insertar Un JTable</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2461404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9F67396-5056-CC21-6D44-BDA026AD7368}"/>
              </a:ext>
            </a:extLst>
          </p:cNvPr>
          <p:cNvPicPr>
            <a:picLocks noChangeAspect="1"/>
          </p:cNvPicPr>
          <p:nvPr/>
        </p:nvPicPr>
        <p:blipFill>
          <a:blip r:embed="rId2"/>
          <a:stretch>
            <a:fillRect/>
          </a:stretch>
        </p:blipFill>
        <p:spPr>
          <a:xfrm>
            <a:off x="228600" y="990600"/>
            <a:ext cx="11125200" cy="5682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5892B5DF-9F9D-ABA6-DA1F-0C47793373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4854511" y="4365689"/>
            <a:ext cx="380999" cy="336422"/>
          </a:xfrm>
          <a:prstGeom prst="rect">
            <a:avLst/>
          </a:prstGeom>
        </p:spPr>
      </p:pic>
      <p:sp>
        <p:nvSpPr>
          <p:cNvPr id="5" name="CuadroTexto 4">
            <a:extLst>
              <a:ext uri="{FF2B5EF4-FFF2-40B4-BE49-F238E27FC236}">
                <a16:creationId xmlns:a16="http://schemas.microsoft.com/office/drawing/2014/main" id="{298C7CAB-DCD7-7B23-57A3-9566209E94E7}"/>
              </a:ext>
            </a:extLst>
          </p:cNvPr>
          <p:cNvSpPr txBox="1"/>
          <p:nvPr/>
        </p:nvSpPr>
        <p:spPr>
          <a:xfrm>
            <a:off x="5213221" y="4325645"/>
            <a:ext cx="4648199"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Con el método, executeQuery, se ejecuta la consulta</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A77A5DE3-4E2A-0FD3-7843-E8C3516ADA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6400" y="4764787"/>
            <a:ext cx="299449" cy="264413"/>
          </a:xfrm>
          <a:prstGeom prst="rect">
            <a:avLst/>
          </a:prstGeom>
        </p:spPr>
      </p:pic>
      <p:sp>
        <p:nvSpPr>
          <p:cNvPr id="7" name="CuadroTexto 6">
            <a:extLst>
              <a:ext uri="{FF2B5EF4-FFF2-40B4-BE49-F238E27FC236}">
                <a16:creationId xmlns:a16="http://schemas.microsoft.com/office/drawing/2014/main" id="{69E1E27A-E28E-4CCD-E984-23977376364D}"/>
              </a:ext>
            </a:extLst>
          </p:cNvPr>
          <p:cNvSpPr txBox="1"/>
          <p:nvPr/>
        </p:nvSpPr>
        <p:spPr>
          <a:xfrm>
            <a:off x="304800" y="4495800"/>
            <a:ext cx="1371600"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400" dirty="0"/>
              <a:t>La consulta se almacena hacia el objeto rs de tipo ResultSet</a:t>
            </a:r>
            <a:endParaRPr lang="es-PE" sz="1400" dirty="0"/>
          </a:p>
        </p:txBody>
      </p:sp>
    </p:spTree>
    <p:extLst>
      <p:ext uri="{BB962C8B-B14F-4D97-AF65-F5344CB8AC3E}">
        <p14:creationId xmlns:p14="http://schemas.microsoft.com/office/powerpoint/2010/main" val="3428531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F73BED56-6607-5A80-2498-1D0E6D997852}"/>
              </a:ext>
            </a:extLst>
          </p:cNvPr>
          <p:cNvPicPr>
            <a:picLocks noChangeAspect="1"/>
          </p:cNvPicPr>
          <p:nvPr/>
        </p:nvPicPr>
        <p:blipFill>
          <a:blip r:embed="rId2"/>
          <a:stretch>
            <a:fillRect/>
          </a:stretch>
        </p:blipFill>
        <p:spPr>
          <a:xfrm>
            <a:off x="227094" y="1001272"/>
            <a:ext cx="11583906" cy="57805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ráfico 7" descr="Mano con dedo índice apuntando a la derecha con relleno sólido">
            <a:extLst>
              <a:ext uri="{FF2B5EF4-FFF2-40B4-BE49-F238E27FC236}">
                <a16:creationId xmlns:a16="http://schemas.microsoft.com/office/drawing/2014/main" id="{776CA82A-C9B8-32BC-8213-B21AB91D45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648201" y="5226177"/>
            <a:ext cx="380999" cy="336422"/>
          </a:xfrm>
          <a:prstGeom prst="rect">
            <a:avLst/>
          </a:prstGeom>
        </p:spPr>
      </p:pic>
      <p:sp>
        <p:nvSpPr>
          <p:cNvPr id="9" name="CuadroTexto 8">
            <a:extLst>
              <a:ext uri="{FF2B5EF4-FFF2-40B4-BE49-F238E27FC236}">
                <a16:creationId xmlns:a16="http://schemas.microsoft.com/office/drawing/2014/main" id="{058FA2EC-48DA-AD1A-D14D-992348599F20}"/>
              </a:ext>
            </a:extLst>
          </p:cNvPr>
          <p:cNvSpPr txBox="1"/>
          <p:nvPr/>
        </p:nvSpPr>
        <p:spPr>
          <a:xfrm>
            <a:off x="3276600" y="6095463"/>
            <a:ext cx="6115386"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obtiene el metadata del ResultSet mediante rs.getMetaData() y se almacena en el objeto ResultSetMetaData llamado data.</a:t>
            </a:r>
            <a:endParaRPr lang="es-PE" sz="1600" dirty="0"/>
          </a:p>
        </p:txBody>
      </p:sp>
    </p:spTree>
    <p:extLst>
      <p:ext uri="{BB962C8B-B14F-4D97-AF65-F5344CB8AC3E}">
        <p14:creationId xmlns:p14="http://schemas.microsoft.com/office/powerpoint/2010/main" val="18145751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B168F50-5628-1B34-AE71-78E3CB27EF99}"/>
              </a:ext>
            </a:extLst>
          </p:cNvPr>
          <p:cNvPicPr>
            <a:picLocks noChangeAspect="1"/>
          </p:cNvPicPr>
          <p:nvPr/>
        </p:nvPicPr>
        <p:blipFill>
          <a:blip r:embed="rId2"/>
          <a:stretch>
            <a:fillRect/>
          </a:stretch>
        </p:blipFill>
        <p:spPr>
          <a:xfrm>
            <a:off x="457200" y="990600"/>
            <a:ext cx="11125200" cy="57589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741FE39D-EF5A-46F3-4DDE-E66E67483E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410200" y="5257800"/>
            <a:ext cx="380999" cy="336422"/>
          </a:xfrm>
          <a:prstGeom prst="rect">
            <a:avLst/>
          </a:prstGeom>
        </p:spPr>
      </p:pic>
      <p:sp>
        <p:nvSpPr>
          <p:cNvPr id="5" name="CuadroTexto 4">
            <a:extLst>
              <a:ext uri="{FF2B5EF4-FFF2-40B4-BE49-F238E27FC236}">
                <a16:creationId xmlns:a16="http://schemas.microsoft.com/office/drawing/2014/main" id="{336AA432-33E3-EF22-0B82-CB9F1A506DB3}"/>
              </a:ext>
            </a:extLst>
          </p:cNvPr>
          <p:cNvSpPr txBox="1"/>
          <p:nvPr/>
        </p:nvSpPr>
        <p:spPr>
          <a:xfrm>
            <a:off x="3505200" y="6095463"/>
            <a:ext cx="6115386"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obtiene el número total de columnas en el ResultSetMetaData utilizando data.getColumnCount() y se almacena hacia la variable nc</a:t>
            </a:r>
            <a:endParaRPr lang="es-PE" sz="1600" dirty="0"/>
          </a:p>
        </p:txBody>
      </p:sp>
    </p:spTree>
    <p:extLst>
      <p:ext uri="{BB962C8B-B14F-4D97-AF65-F5344CB8AC3E}">
        <p14:creationId xmlns:p14="http://schemas.microsoft.com/office/powerpoint/2010/main" val="5614494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5BDB492-AE92-DF2B-9738-D33D40843334}"/>
              </a:ext>
            </a:extLst>
          </p:cNvPr>
          <p:cNvPicPr>
            <a:picLocks noChangeAspect="1"/>
          </p:cNvPicPr>
          <p:nvPr/>
        </p:nvPicPr>
        <p:blipFill>
          <a:blip r:embed="rId2"/>
          <a:stretch>
            <a:fillRect/>
          </a:stretch>
        </p:blipFill>
        <p:spPr>
          <a:xfrm>
            <a:off x="436462" y="990600"/>
            <a:ext cx="10688738" cy="579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B59AEC81-18AA-A38E-96B2-B081C61041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638801" y="5334000"/>
            <a:ext cx="380999" cy="336422"/>
          </a:xfrm>
          <a:prstGeom prst="rect">
            <a:avLst/>
          </a:prstGeom>
        </p:spPr>
      </p:pic>
      <p:sp>
        <p:nvSpPr>
          <p:cNvPr id="5" name="CuadroTexto 4">
            <a:extLst>
              <a:ext uri="{FF2B5EF4-FFF2-40B4-BE49-F238E27FC236}">
                <a16:creationId xmlns:a16="http://schemas.microsoft.com/office/drawing/2014/main" id="{2038F574-C2AC-51E8-C665-321BACFD6950}"/>
              </a:ext>
            </a:extLst>
          </p:cNvPr>
          <p:cNvSpPr txBox="1"/>
          <p:nvPr/>
        </p:nvSpPr>
        <p:spPr>
          <a:xfrm>
            <a:off x="6019800" y="5181600"/>
            <a:ext cx="52578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crea un objeto columnas de tipo Object[], para almacenar los nombres de las columnas de la tabla alumno.</a:t>
            </a:r>
            <a:endParaRPr lang="es-PE" sz="1600" dirty="0"/>
          </a:p>
        </p:txBody>
      </p:sp>
    </p:spTree>
    <p:extLst>
      <p:ext uri="{BB962C8B-B14F-4D97-AF65-F5344CB8AC3E}">
        <p14:creationId xmlns:p14="http://schemas.microsoft.com/office/powerpoint/2010/main" val="22821517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95DD58F-AA62-951F-C152-B0E4D1304233}"/>
              </a:ext>
            </a:extLst>
          </p:cNvPr>
          <p:cNvPicPr>
            <a:picLocks noChangeAspect="1"/>
          </p:cNvPicPr>
          <p:nvPr/>
        </p:nvPicPr>
        <p:blipFill>
          <a:blip r:embed="rId2"/>
          <a:stretch>
            <a:fillRect/>
          </a:stretch>
        </p:blipFill>
        <p:spPr>
          <a:xfrm>
            <a:off x="914400" y="973134"/>
            <a:ext cx="9601200" cy="57783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AB00FA22-5625-C0D8-8D3A-FBC55ECA41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6553201" y="5181600"/>
            <a:ext cx="380999" cy="336422"/>
          </a:xfrm>
          <a:prstGeom prst="rect">
            <a:avLst/>
          </a:prstGeom>
        </p:spPr>
      </p:pic>
      <p:sp>
        <p:nvSpPr>
          <p:cNvPr id="5" name="CuadroTexto 4">
            <a:extLst>
              <a:ext uri="{FF2B5EF4-FFF2-40B4-BE49-F238E27FC236}">
                <a16:creationId xmlns:a16="http://schemas.microsoft.com/office/drawing/2014/main" id="{88C6C2EA-0C31-11B5-F157-6C4403085510}"/>
              </a:ext>
            </a:extLst>
          </p:cNvPr>
          <p:cNvSpPr txBox="1"/>
          <p:nvPr/>
        </p:nvSpPr>
        <p:spPr>
          <a:xfrm>
            <a:off x="6934200" y="4980479"/>
            <a:ext cx="4724400" cy="73866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lgn="just">
              <a:buNone/>
            </a:pPr>
            <a:r>
              <a:rPr lang="es-ES" sz="1400" dirty="0"/>
              <a:t>Se utiliza un bucle for, para recorrer las columnas del ResultSetMetaData(data) y se almacenan los nombres de las columnas en el vector columnas.</a:t>
            </a:r>
            <a:endParaRPr lang="es-PE" sz="1400" dirty="0"/>
          </a:p>
        </p:txBody>
      </p:sp>
    </p:spTree>
    <p:extLst>
      <p:ext uri="{BB962C8B-B14F-4D97-AF65-F5344CB8AC3E}">
        <p14:creationId xmlns:p14="http://schemas.microsoft.com/office/powerpoint/2010/main" val="17788379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E3E17E7-9EED-1D2F-A2EB-954F7D18C380}"/>
              </a:ext>
            </a:extLst>
          </p:cNvPr>
          <p:cNvPicPr>
            <a:picLocks noChangeAspect="1"/>
          </p:cNvPicPr>
          <p:nvPr/>
        </p:nvPicPr>
        <p:blipFill>
          <a:blip r:embed="rId2"/>
          <a:stretch>
            <a:fillRect/>
          </a:stretch>
        </p:blipFill>
        <p:spPr>
          <a:xfrm>
            <a:off x="914400" y="1012456"/>
            <a:ext cx="9420828" cy="57693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8AB0A8CE-322A-1E88-D61D-5BC8DDE986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6781801" y="5458921"/>
            <a:ext cx="380999" cy="336422"/>
          </a:xfrm>
          <a:prstGeom prst="rect">
            <a:avLst/>
          </a:prstGeom>
        </p:spPr>
      </p:pic>
      <p:sp>
        <p:nvSpPr>
          <p:cNvPr id="5" name="CuadroTexto 4">
            <a:extLst>
              <a:ext uri="{FF2B5EF4-FFF2-40B4-BE49-F238E27FC236}">
                <a16:creationId xmlns:a16="http://schemas.microsoft.com/office/drawing/2014/main" id="{429B8BFA-5006-8471-89FD-E60B7D9D9025}"/>
              </a:ext>
            </a:extLst>
          </p:cNvPr>
          <p:cNvSpPr txBox="1"/>
          <p:nvPr/>
        </p:nvSpPr>
        <p:spPr>
          <a:xfrm>
            <a:off x="7162800" y="5344180"/>
            <a:ext cx="4724400"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lgn="just">
              <a:buNone/>
            </a:pPr>
            <a:r>
              <a:rPr lang="es-ES" sz="1400" dirty="0"/>
              <a:t>Se establecen las columnas del modelo utilizando modelo.setColumnIdentifiers(columnas).</a:t>
            </a:r>
            <a:endParaRPr lang="es-PE" sz="1400" dirty="0"/>
          </a:p>
        </p:txBody>
      </p:sp>
    </p:spTree>
    <p:extLst>
      <p:ext uri="{BB962C8B-B14F-4D97-AF65-F5344CB8AC3E}">
        <p14:creationId xmlns:p14="http://schemas.microsoft.com/office/powerpoint/2010/main" val="1103196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EB9E9E5-A2A5-EB1D-8148-5EE378572EF3}"/>
              </a:ext>
            </a:extLst>
          </p:cNvPr>
          <p:cNvPicPr>
            <a:picLocks noChangeAspect="1"/>
          </p:cNvPicPr>
          <p:nvPr/>
        </p:nvPicPr>
        <p:blipFill>
          <a:blip r:embed="rId2"/>
          <a:stretch>
            <a:fillRect/>
          </a:stretch>
        </p:blipFill>
        <p:spPr>
          <a:xfrm>
            <a:off x="1600200" y="990600"/>
            <a:ext cx="8839200" cy="57495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7FBE86AF-6E21-C76C-48CB-B3C298C3BC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648201" y="5524941"/>
            <a:ext cx="380999" cy="336422"/>
          </a:xfrm>
          <a:prstGeom prst="rect">
            <a:avLst/>
          </a:prstGeom>
        </p:spPr>
      </p:pic>
      <p:sp>
        <p:nvSpPr>
          <p:cNvPr id="5" name="CuadroTexto 4">
            <a:extLst>
              <a:ext uri="{FF2B5EF4-FFF2-40B4-BE49-F238E27FC236}">
                <a16:creationId xmlns:a16="http://schemas.microsoft.com/office/drawing/2014/main" id="{9695E5BE-AA5D-B503-4D68-F49A66267B70}"/>
              </a:ext>
            </a:extLst>
          </p:cNvPr>
          <p:cNvSpPr txBox="1"/>
          <p:nvPr/>
        </p:nvSpPr>
        <p:spPr>
          <a:xfrm>
            <a:off x="5029200" y="5486400"/>
            <a:ext cx="4876800" cy="30777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lgn="just">
              <a:buNone/>
            </a:pPr>
            <a:r>
              <a:rPr lang="es-ES" sz="1400" dirty="0"/>
              <a:t>Se utiliza un bucle while, para recorrer las filas del ResultSet(rs)</a:t>
            </a:r>
            <a:endParaRPr lang="es-PE" sz="1400" dirty="0"/>
          </a:p>
        </p:txBody>
      </p:sp>
    </p:spTree>
    <p:extLst>
      <p:ext uri="{BB962C8B-B14F-4D97-AF65-F5344CB8AC3E}">
        <p14:creationId xmlns:p14="http://schemas.microsoft.com/office/powerpoint/2010/main" val="32523968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82B4E9E-2802-35FD-B929-4FBE8881C328}"/>
              </a:ext>
            </a:extLst>
          </p:cNvPr>
          <p:cNvPicPr>
            <a:picLocks noChangeAspect="1"/>
          </p:cNvPicPr>
          <p:nvPr/>
        </p:nvPicPr>
        <p:blipFill>
          <a:blip r:embed="rId2"/>
          <a:stretch>
            <a:fillRect/>
          </a:stretch>
        </p:blipFill>
        <p:spPr>
          <a:xfrm>
            <a:off x="1524000" y="990600"/>
            <a:ext cx="8458200" cy="57351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4708930D-1927-A853-B87A-EFA98EB4AC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562601" y="5372541"/>
            <a:ext cx="380999" cy="336422"/>
          </a:xfrm>
          <a:prstGeom prst="rect">
            <a:avLst/>
          </a:prstGeom>
        </p:spPr>
      </p:pic>
      <p:sp>
        <p:nvSpPr>
          <p:cNvPr id="5" name="CuadroTexto 4">
            <a:extLst>
              <a:ext uri="{FF2B5EF4-FFF2-40B4-BE49-F238E27FC236}">
                <a16:creationId xmlns:a16="http://schemas.microsoft.com/office/drawing/2014/main" id="{291910F0-B3F2-CBF3-A6B2-58D928EBC54C}"/>
              </a:ext>
            </a:extLst>
          </p:cNvPr>
          <p:cNvSpPr txBox="1"/>
          <p:nvPr/>
        </p:nvSpPr>
        <p:spPr>
          <a:xfrm>
            <a:off x="5943600" y="5334000"/>
            <a:ext cx="5181600"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lgn="just">
              <a:buNone/>
            </a:pPr>
            <a:r>
              <a:rPr lang="es-ES" sz="1400" dirty="0"/>
              <a:t>Dentro del bucle, se crea un nuevo objeto: filas de tipo Object[], para almacenar los valores de las columnas de la fila actual.</a:t>
            </a:r>
            <a:endParaRPr lang="es-PE" sz="1400" dirty="0"/>
          </a:p>
        </p:txBody>
      </p:sp>
    </p:spTree>
    <p:extLst>
      <p:ext uri="{BB962C8B-B14F-4D97-AF65-F5344CB8AC3E}">
        <p14:creationId xmlns:p14="http://schemas.microsoft.com/office/powerpoint/2010/main" val="27679659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454A101-BAF1-3F73-E093-5C2B7A9650DC}"/>
              </a:ext>
            </a:extLst>
          </p:cNvPr>
          <p:cNvPicPr>
            <a:picLocks noChangeAspect="1"/>
          </p:cNvPicPr>
          <p:nvPr/>
        </p:nvPicPr>
        <p:blipFill>
          <a:blip r:embed="rId2"/>
          <a:stretch>
            <a:fillRect/>
          </a:stretch>
        </p:blipFill>
        <p:spPr>
          <a:xfrm>
            <a:off x="838200" y="1014906"/>
            <a:ext cx="9677898" cy="56906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1DE18B00-3BB3-C576-2908-F79C2E7B95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943601" y="4915341"/>
            <a:ext cx="380999" cy="336422"/>
          </a:xfrm>
          <a:prstGeom prst="rect">
            <a:avLst/>
          </a:prstGeom>
        </p:spPr>
      </p:pic>
      <p:sp>
        <p:nvSpPr>
          <p:cNvPr id="5" name="CuadroTexto 4">
            <a:extLst>
              <a:ext uri="{FF2B5EF4-FFF2-40B4-BE49-F238E27FC236}">
                <a16:creationId xmlns:a16="http://schemas.microsoft.com/office/drawing/2014/main" id="{BB8352F1-36E5-4543-3745-658D6C3D77A2}"/>
              </a:ext>
            </a:extLst>
          </p:cNvPr>
          <p:cNvSpPr txBox="1"/>
          <p:nvPr/>
        </p:nvSpPr>
        <p:spPr>
          <a:xfrm>
            <a:off x="6324600" y="4810780"/>
            <a:ext cx="5181600"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lgn="just">
              <a:buNone/>
            </a:pPr>
            <a:r>
              <a:rPr lang="es-ES" sz="1400" dirty="0"/>
              <a:t>Se utiliza otro bucle for para recorrer las columnas del ResultSet(rs) y se almacenan los valores de las columnas en el vector filas.</a:t>
            </a:r>
            <a:endParaRPr lang="es-PE" sz="1400" dirty="0"/>
          </a:p>
        </p:txBody>
      </p:sp>
    </p:spTree>
    <p:extLst>
      <p:ext uri="{BB962C8B-B14F-4D97-AF65-F5344CB8AC3E}">
        <p14:creationId xmlns:p14="http://schemas.microsoft.com/office/powerpoint/2010/main" val="21079974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C10747F-AB56-4165-A26D-8036107C9D0E}"/>
              </a:ext>
            </a:extLst>
          </p:cNvPr>
          <p:cNvPicPr>
            <a:picLocks noChangeAspect="1"/>
          </p:cNvPicPr>
          <p:nvPr/>
        </p:nvPicPr>
        <p:blipFill>
          <a:blip r:embed="rId2"/>
          <a:stretch>
            <a:fillRect/>
          </a:stretch>
        </p:blipFill>
        <p:spPr>
          <a:xfrm>
            <a:off x="1143000" y="981329"/>
            <a:ext cx="8763000" cy="57242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7F974A25-317E-AAD5-544D-9892151F14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876801" y="5286161"/>
            <a:ext cx="380999" cy="336422"/>
          </a:xfrm>
          <a:prstGeom prst="rect">
            <a:avLst/>
          </a:prstGeom>
        </p:spPr>
      </p:pic>
      <p:sp>
        <p:nvSpPr>
          <p:cNvPr id="5" name="CuadroTexto 4">
            <a:extLst>
              <a:ext uri="{FF2B5EF4-FFF2-40B4-BE49-F238E27FC236}">
                <a16:creationId xmlns:a16="http://schemas.microsoft.com/office/drawing/2014/main" id="{310A88AC-39AA-69D6-AA36-14B3F4915494}"/>
              </a:ext>
            </a:extLst>
          </p:cNvPr>
          <p:cNvSpPr txBox="1"/>
          <p:nvPr/>
        </p:nvSpPr>
        <p:spPr>
          <a:xfrm>
            <a:off x="5257800" y="5257800"/>
            <a:ext cx="5638800" cy="30777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lgn="just">
              <a:buNone/>
            </a:pPr>
            <a:r>
              <a:rPr lang="es-ES" sz="1400" dirty="0"/>
              <a:t>Se agrega la fila, hacia el objeto modelo, utilizando modelo.addRow(filas)</a:t>
            </a:r>
            <a:endParaRPr lang="es-PE" sz="1400" dirty="0"/>
          </a:p>
        </p:txBody>
      </p:sp>
    </p:spTree>
    <p:extLst>
      <p:ext uri="{BB962C8B-B14F-4D97-AF65-F5344CB8AC3E}">
        <p14:creationId xmlns:p14="http://schemas.microsoft.com/office/powerpoint/2010/main" val="1905957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264908" y="388620"/>
            <a:ext cx="4348916" cy="683895"/>
          </a:xfrm>
          <a:custGeom>
            <a:avLst/>
            <a:gdLst/>
            <a:ahLst/>
            <a:cxnLst/>
            <a:rect l="l" t="t" r="r" b="b"/>
            <a:pathLst>
              <a:path w="4368165" h="683894">
                <a:moveTo>
                  <a:pt x="4253611" y="0"/>
                </a:moveTo>
                <a:lnTo>
                  <a:pt x="114046" y="0"/>
                </a:lnTo>
                <a:lnTo>
                  <a:pt x="69596" y="9016"/>
                </a:lnTo>
                <a:lnTo>
                  <a:pt x="33400" y="33400"/>
                </a:lnTo>
                <a:lnTo>
                  <a:pt x="9017" y="69595"/>
                </a:lnTo>
                <a:lnTo>
                  <a:pt x="0" y="114045"/>
                </a:lnTo>
                <a:lnTo>
                  <a:pt x="0" y="569721"/>
                </a:lnTo>
                <a:lnTo>
                  <a:pt x="9017" y="614171"/>
                </a:lnTo>
                <a:lnTo>
                  <a:pt x="33400" y="650366"/>
                </a:lnTo>
                <a:lnTo>
                  <a:pt x="69596" y="674751"/>
                </a:lnTo>
                <a:lnTo>
                  <a:pt x="114046" y="683767"/>
                </a:lnTo>
                <a:lnTo>
                  <a:pt x="4253611" y="683767"/>
                </a:lnTo>
                <a:lnTo>
                  <a:pt x="4298061" y="674751"/>
                </a:lnTo>
                <a:lnTo>
                  <a:pt x="4334256" y="650366"/>
                </a:lnTo>
                <a:lnTo>
                  <a:pt x="4358640" y="614171"/>
                </a:lnTo>
                <a:lnTo>
                  <a:pt x="4367657" y="569721"/>
                </a:lnTo>
                <a:lnTo>
                  <a:pt x="4367657" y="114045"/>
                </a:lnTo>
                <a:lnTo>
                  <a:pt x="4358640" y="69595"/>
                </a:lnTo>
                <a:lnTo>
                  <a:pt x="4334256" y="33400"/>
                </a:lnTo>
                <a:lnTo>
                  <a:pt x="4298061" y="9016"/>
                </a:lnTo>
                <a:lnTo>
                  <a:pt x="4253611" y="0"/>
                </a:lnTo>
                <a:close/>
              </a:path>
            </a:pathLst>
          </a:custGeom>
          <a:solidFill>
            <a:srgbClr val="FAD12C"/>
          </a:solidFill>
        </p:spPr>
        <p:txBody>
          <a:bodyPr wrap="square" lIns="0" tIns="0" rIns="0" bIns="0" rtlCol="0"/>
          <a:lstStyle/>
          <a:p>
            <a:pPr algn="ctr"/>
            <a:endParaRPr dirty="0"/>
          </a:p>
        </p:txBody>
      </p:sp>
      <p:sp>
        <p:nvSpPr>
          <p:cNvPr id="3" name="object 3"/>
          <p:cNvSpPr txBox="1"/>
          <p:nvPr/>
        </p:nvSpPr>
        <p:spPr>
          <a:xfrm>
            <a:off x="8839200" y="534669"/>
            <a:ext cx="1295400" cy="382156"/>
          </a:xfrm>
          <a:prstGeom prst="rect">
            <a:avLst/>
          </a:prstGeom>
        </p:spPr>
        <p:txBody>
          <a:bodyPr vert="horz" wrap="square" lIns="0" tIns="12700" rIns="0" bIns="0" rtlCol="0">
            <a:spAutoFit/>
          </a:bodyPr>
          <a:lstStyle/>
          <a:p>
            <a:pPr marL="12700">
              <a:lnSpc>
                <a:spcPct val="100000"/>
              </a:lnSpc>
              <a:spcBef>
                <a:spcPts val="100"/>
              </a:spcBef>
            </a:pPr>
            <a:r>
              <a:rPr lang="es-PE" sz="2400" b="1" spc="-5" dirty="0">
                <a:solidFill>
                  <a:srgbClr val="1F3861"/>
                </a:solidFill>
                <a:latin typeface="Segoe UI"/>
                <a:cs typeface="Segoe UI"/>
              </a:rPr>
              <a:t>Sesió</a:t>
            </a:r>
            <a:r>
              <a:rPr sz="2400" b="1" spc="-5" dirty="0">
                <a:solidFill>
                  <a:srgbClr val="1F3861"/>
                </a:solidFill>
                <a:latin typeface="Segoe UI"/>
                <a:cs typeface="Segoe UI"/>
              </a:rPr>
              <a:t>n</a:t>
            </a:r>
            <a:r>
              <a:rPr sz="2400" b="1" spc="-180" dirty="0">
                <a:solidFill>
                  <a:srgbClr val="1F3861"/>
                </a:solidFill>
                <a:latin typeface="Segoe UI"/>
                <a:cs typeface="Segoe UI"/>
              </a:rPr>
              <a:t> </a:t>
            </a:r>
            <a:r>
              <a:rPr lang="es-PE" sz="2400" b="1" spc="-180" dirty="0">
                <a:solidFill>
                  <a:srgbClr val="1F3861"/>
                </a:solidFill>
                <a:latin typeface="Segoe UI"/>
                <a:cs typeface="Segoe UI"/>
              </a:rPr>
              <a:t>4</a:t>
            </a:r>
            <a:endParaRPr sz="2400" dirty="0">
              <a:latin typeface="Segoe UI"/>
              <a:cs typeface="Segoe UI"/>
            </a:endParaRPr>
          </a:p>
        </p:txBody>
      </p:sp>
      <p:pic>
        <p:nvPicPr>
          <p:cNvPr id="9" name="Imagen 8">
            <a:extLst>
              <a:ext uri="{FF2B5EF4-FFF2-40B4-BE49-F238E27FC236}">
                <a16:creationId xmlns:a16="http://schemas.microsoft.com/office/drawing/2014/main" id="{2078172E-C2B3-2F2E-287A-FD80FE8FC609}"/>
              </a:ext>
            </a:extLst>
          </p:cNvPr>
          <p:cNvPicPr>
            <a:picLocks noChangeAspect="1"/>
          </p:cNvPicPr>
          <p:nvPr/>
        </p:nvPicPr>
        <p:blipFill>
          <a:blip r:embed="rId2"/>
          <a:stretch>
            <a:fillRect/>
          </a:stretch>
        </p:blipFill>
        <p:spPr>
          <a:xfrm>
            <a:off x="1066800" y="-5499"/>
            <a:ext cx="2667000" cy="6858000"/>
          </a:xfrm>
          <a:prstGeom prst="rect">
            <a:avLst/>
          </a:prstGeom>
        </p:spPr>
      </p:pic>
      <p:sp>
        <p:nvSpPr>
          <p:cNvPr id="7" name="Rectángulo: esquinas redondeadas 6">
            <a:extLst>
              <a:ext uri="{FF2B5EF4-FFF2-40B4-BE49-F238E27FC236}">
                <a16:creationId xmlns:a16="http://schemas.microsoft.com/office/drawing/2014/main" id="{6413C6C2-139D-3811-1B5D-1116E79706C2}"/>
              </a:ext>
            </a:extLst>
          </p:cNvPr>
          <p:cNvSpPr/>
          <p:nvPr/>
        </p:nvSpPr>
        <p:spPr>
          <a:xfrm>
            <a:off x="3138997" y="19050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Renombrar El Nombre De Un JTable</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8" name="Rectángulo: esquinas redondeadas 7">
            <a:extLst>
              <a:ext uri="{FF2B5EF4-FFF2-40B4-BE49-F238E27FC236}">
                <a16:creationId xmlns:a16="http://schemas.microsoft.com/office/drawing/2014/main" id="{13FED857-8D97-2459-6E0F-A32A66DDC848}"/>
              </a:ext>
            </a:extLst>
          </p:cNvPr>
          <p:cNvSpPr/>
          <p:nvPr/>
        </p:nvSpPr>
        <p:spPr>
          <a:xfrm>
            <a:off x="3138997" y="25908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Eliminando Las Columnas Del JTable</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6" name="Rectángulo: esquinas redondeadas 5">
            <a:extLst>
              <a:ext uri="{FF2B5EF4-FFF2-40B4-BE49-F238E27FC236}">
                <a16:creationId xmlns:a16="http://schemas.microsoft.com/office/drawing/2014/main" id="{D9E147B5-347F-42ED-CD8A-BFA8064C4EE6}"/>
              </a:ext>
            </a:extLst>
          </p:cNvPr>
          <p:cNvSpPr/>
          <p:nvPr/>
        </p:nvSpPr>
        <p:spPr>
          <a:xfrm>
            <a:off x="3138996" y="32766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Uso Del Método De Listado</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ectángulo: esquinas redondeadas 9">
            <a:extLst>
              <a:ext uri="{FF2B5EF4-FFF2-40B4-BE49-F238E27FC236}">
                <a16:creationId xmlns:a16="http://schemas.microsoft.com/office/drawing/2014/main" id="{46ADB893-34B9-24FA-AA1E-02519A16F9C5}"/>
              </a:ext>
            </a:extLst>
          </p:cNvPr>
          <p:cNvSpPr/>
          <p:nvPr/>
        </p:nvSpPr>
        <p:spPr>
          <a:xfrm>
            <a:off x="3124200" y="39624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Ejecutar La Aplicación</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465750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C3F858F-D909-AEC5-A3C9-C717330D5183}"/>
              </a:ext>
            </a:extLst>
          </p:cNvPr>
          <p:cNvPicPr>
            <a:picLocks noChangeAspect="1"/>
          </p:cNvPicPr>
          <p:nvPr/>
        </p:nvPicPr>
        <p:blipFill>
          <a:blip r:embed="rId2"/>
          <a:stretch>
            <a:fillRect/>
          </a:stretch>
        </p:blipFill>
        <p:spPr>
          <a:xfrm>
            <a:off x="130666" y="762000"/>
            <a:ext cx="8784734" cy="594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6132B78D-E4DF-BA8D-7953-913985E427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2514601" y="6088850"/>
            <a:ext cx="380999" cy="336422"/>
          </a:xfrm>
          <a:prstGeom prst="rect">
            <a:avLst/>
          </a:prstGeom>
        </p:spPr>
      </p:pic>
      <p:sp>
        <p:nvSpPr>
          <p:cNvPr id="5" name="CuadroTexto 4">
            <a:extLst>
              <a:ext uri="{FF2B5EF4-FFF2-40B4-BE49-F238E27FC236}">
                <a16:creationId xmlns:a16="http://schemas.microsoft.com/office/drawing/2014/main" id="{898115EA-9BDD-E055-DD42-0134CDF0FFCF}"/>
              </a:ext>
            </a:extLst>
          </p:cNvPr>
          <p:cNvSpPr txBox="1"/>
          <p:nvPr/>
        </p:nvSpPr>
        <p:spPr>
          <a:xfrm>
            <a:off x="2895600" y="6093023"/>
            <a:ext cx="7391400" cy="30777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400" dirty="0"/>
              <a:t>Después de recorrer todas las filas, se devuelve el objeto modelo con los datos de la tabla alumno</a:t>
            </a:r>
            <a:endParaRPr lang="es-PE" sz="1400" dirty="0"/>
          </a:p>
        </p:txBody>
      </p:sp>
    </p:spTree>
    <p:extLst>
      <p:ext uri="{BB962C8B-B14F-4D97-AF65-F5344CB8AC3E}">
        <p14:creationId xmlns:p14="http://schemas.microsoft.com/office/powerpoint/2010/main" val="2579824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155F730-BC85-38A6-9BC1-B24D5A643D3E}"/>
              </a:ext>
            </a:extLst>
          </p:cNvPr>
          <p:cNvPicPr>
            <a:picLocks noChangeAspect="1"/>
          </p:cNvPicPr>
          <p:nvPr/>
        </p:nvPicPr>
        <p:blipFill>
          <a:blip r:embed="rId2"/>
          <a:stretch>
            <a:fillRect/>
          </a:stretch>
        </p:blipFill>
        <p:spPr>
          <a:xfrm>
            <a:off x="152400" y="838200"/>
            <a:ext cx="8784734" cy="594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Gráfico 2" descr="Mano con dedo índice apuntando a la derecha con relleno sólido">
            <a:extLst>
              <a:ext uri="{FF2B5EF4-FFF2-40B4-BE49-F238E27FC236}">
                <a16:creationId xmlns:a16="http://schemas.microsoft.com/office/drawing/2014/main" id="{3B6E709D-81D3-2D1E-1B2F-7B5EF47205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505201" y="5558427"/>
            <a:ext cx="380999" cy="336422"/>
          </a:xfrm>
          <a:prstGeom prst="rect">
            <a:avLst/>
          </a:prstGeom>
        </p:spPr>
      </p:pic>
      <p:sp>
        <p:nvSpPr>
          <p:cNvPr id="4" name="CuadroTexto 3">
            <a:extLst>
              <a:ext uri="{FF2B5EF4-FFF2-40B4-BE49-F238E27FC236}">
                <a16:creationId xmlns:a16="http://schemas.microsoft.com/office/drawing/2014/main" id="{96FD7D58-5D01-A8DD-0FC1-88BBA1CB13CD}"/>
              </a:ext>
            </a:extLst>
          </p:cNvPr>
          <p:cNvSpPr txBox="1"/>
          <p:nvPr/>
        </p:nvSpPr>
        <p:spPr>
          <a:xfrm>
            <a:off x="3886200" y="5486400"/>
            <a:ext cx="7391400" cy="30777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400" dirty="0"/>
              <a:t>En caso de producirse una excepción: SQLException, se captura y se muestra un mensaje de error.</a:t>
            </a:r>
            <a:endParaRPr lang="es-PE" sz="1400" dirty="0"/>
          </a:p>
        </p:txBody>
      </p:sp>
    </p:spTree>
    <p:extLst>
      <p:ext uri="{BB962C8B-B14F-4D97-AF65-F5344CB8AC3E}">
        <p14:creationId xmlns:p14="http://schemas.microsoft.com/office/powerpoint/2010/main" val="2481853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FD1F2112-3D79-4F10-DEA6-7CBD16FCC053}"/>
              </a:ext>
            </a:extLst>
          </p:cNvPr>
          <p:cNvSpPr/>
          <p:nvPr/>
        </p:nvSpPr>
        <p:spPr>
          <a:xfrm>
            <a:off x="2220113" y="29718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Crear Una Capa De Vista</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119348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AB9CB3E-37F2-03F8-E1C5-84138FD809E4}"/>
              </a:ext>
            </a:extLst>
          </p:cNvPr>
          <p:cNvPicPr>
            <a:picLocks noChangeAspect="1"/>
          </p:cNvPicPr>
          <p:nvPr/>
        </p:nvPicPr>
        <p:blipFill>
          <a:blip r:embed="rId2"/>
          <a:stretch>
            <a:fillRect/>
          </a:stretch>
        </p:blipFill>
        <p:spPr>
          <a:xfrm>
            <a:off x="155222" y="76200"/>
            <a:ext cx="6321778" cy="304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E8D03B5F-BD2C-BB05-176F-86AE7CCAF3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2263711" y="403289"/>
            <a:ext cx="380999" cy="336422"/>
          </a:xfrm>
          <a:prstGeom prst="rect">
            <a:avLst/>
          </a:prstGeom>
        </p:spPr>
      </p:pic>
      <p:sp>
        <p:nvSpPr>
          <p:cNvPr id="5" name="CuadroTexto 4">
            <a:extLst>
              <a:ext uri="{FF2B5EF4-FFF2-40B4-BE49-F238E27FC236}">
                <a16:creationId xmlns:a16="http://schemas.microsoft.com/office/drawing/2014/main" id="{04D185F8-02EC-61C4-2BEB-11F288D839D0}"/>
              </a:ext>
            </a:extLst>
          </p:cNvPr>
          <p:cNvSpPr txBox="1"/>
          <p:nvPr/>
        </p:nvSpPr>
        <p:spPr>
          <a:xfrm>
            <a:off x="2590800" y="381000"/>
            <a:ext cx="5257800" cy="30777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400" dirty="0"/>
              <a:t>Clic derecho en: com.mycompany.proyectolistado01.CapaConexion</a:t>
            </a:r>
            <a:endParaRPr lang="es-PE" sz="1400" dirty="0"/>
          </a:p>
        </p:txBody>
      </p:sp>
      <p:pic>
        <p:nvPicPr>
          <p:cNvPr id="6" name="Gráfico 5" descr="Mano con dedo índice apuntando a la derecha con relleno sólido">
            <a:extLst>
              <a:ext uri="{FF2B5EF4-FFF2-40B4-BE49-F238E27FC236}">
                <a16:creationId xmlns:a16="http://schemas.microsoft.com/office/drawing/2014/main" id="{79FDAEFC-AF6E-0C94-48F1-CCA5A605D4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941510" y="1265107"/>
            <a:ext cx="517783" cy="457202"/>
          </a:xfrm>
          <a:prstGeom prst="rect">
            <a:avLst/>
          </a:prstGeom>
        </p:spPr>
      </p:pic>
      <p:sp>
        <p:nvSpPr>
          <p:cNvPr id="7" name="CuadroTexto 6">
            <a:extLst>
              <a:ext uri="{FF2B5EF4-FFF2-40B4-BE49-F238E27FC236}">
                <a16:creationId xmlns:a16="http://schemas.microsoft.com/office/drawing/2014/main" id="{585509EC-FEA3-2EAB-D334-EE16CCDEBFB3}"/>
              </a:ext>
            </a:extLst>
          </p:cNvPr>
          <p:cNvSpPr txBox="1"/>
          <p:nvPr/>
        </p:nvSpPr>
        <p:spPr>
          <a:xfrm>
            <a:off x="2209800" y="1718846"/>
            <a:ext cx="21336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New</a:t>
            </a:r>
            <a:endParaRPr lang="es-PE" sz="1600" dirty="0"/>
          </a:p>
        </p:txBody>
      </p:sp>
      <p:pic>
        <p:nvPicPr>
          <p:cNvPr id="8" name="Gráfico 7" descr="Mano con dedo índice apuntando a la derecha con relleno sólido">
            <a:extLst>
              <a:ext uri="{FF2B5EF4-FFF2-40B4-BE49-F238E27FC236}">
                <a16:creationId xmlns:a16="http://schemas.microsoft.com/office/drawing/2014/main" id="{7600D49C-3A3B-400B-0D66-4EC0F7CB50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998910" y="2255707"/>
            <a:ext cx="517783" cy="457202"/>
          </a:xfrm>
          <a:prstGeom prst="rect">
            <a:avLst/>
          </a:prstGeom>
        </p:spPr>
      </p:pic>
      <p:sp>
        <p:nvSpPr>
          <p:cNvPr id="9" name="CuadroTexto 8">
            <a:extLst>
              <a:ext uri="{FF2B5EF4-FFF2-40B4-BE49-F238E27FC236}">
                <a16:creationId xmlns:a16="http://schemas.microsoft.com/office/drawing/2014/main" id="{38EEC411-0B56-9636-2B88-E4CA12EF7370}"/>
              </a:ext>
            </a:extLst>
          </p:cNvPr>
          <p:cNvSpPr txBox="1"/>
          <p:nvPr/>
        </p:nvSpPr>
        <p:spPr>
          <a:xfrm>
            <a:off x="3581400" y="2709446"/>
            <a:ext cx="281939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Java Package</a:t>
            </a:r>
            <a:endParaRPr lang="es-PE" sz="1600" dirty="0"/>
          </a:p>
        </p:txBody>
      </p:sp>
      <p:pic>
        <p:nvPicPr>
          <p:cNvPr id="11" name="Imagen 10">
            <a:extLst>
              <a:ext uri="{FF2B5EF4-FFF2-40B4-BE49-F238E27FC236}">
                <a16:creationId xmlns:a16="http://schemas.microsoft.com/office/drawing/2014/main" id="{1D9A0CAD-749A-A548-6836-D77DA2C859E3}"/>
              </a:ext>
            </a:extLst>
          </p:cNvPr>
          <p:cNvPicPr>
            <a:picLocks noChangeAspect="1"/>
          </p:cNvPicPr>
          <p:nvPr/>
        </p:nvPicPr>
        <p:blipFill>
          <a:blip r:embed="rId5"/>
          <a:stretch>
            <a:fillRect/>
          </a:stretch>
        </p:blipFill>
        <p:spPr>
          <a:xfrm>
            <a:off x="6629400" y="2957256"/>
            <a:ext cx="5486400" cy="38245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Gráfico 11" descr="Mano con dedo índice apuntando a la derecha con relleno sólido">
            <a:extLst>
              <a:ext uri="{FF2B5EF4-FFF2-40B4-BE49-F238E27FC236}">
                <a16:creationId xmlns:a16="http://schemas.microsoft.com/office/drawing/2014/main" id="{3EFE31B7-4C6A-D751-8C97-490FEA2BA2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7521509" y="2577846"/>
            <a:ext cx="380999" cy="336422"/>
          </a:xfrm>
          <a:prstGeom prst="rect">
            <a:avLst/>
          </a:prstGeom>
        </p:spPr>
      </p:pic>
      <p:sp>
        <p:nvSpPr>
          <p:cNvPr id="13" name="CuadroTexto 12">
            <a:extLst>
              <a:ext uri="{FF2B5EF4-FFF2-40B4-BE49-F238E27FC236}">
                <a16:creationId xmlns:a16="http://schemas.microsoft.com/office/drawing/2014/main" id="{4A4AF90F-AEE8-62F4-46FB-DDE4F2DD46B3}"/>
              </a:ext>
            </a:extLst>
          </p:cNvPr>
          <p:cNvSpPr txBox="1"/>
          <p:nvPr/>
        </p:nvSpPr>
        <p:spPr>
          <a:xfrm>
            <a:off x="7848598" y="2555557"/>
            <a:ext cx="3352802" cy="30777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400" dirty="0"/>
              <a:t>Se muestra el siguiente cuadro de diálogo </a:t>
            </a:r>
            <a:endParaRPr lang="es-PE" sz="1400" dirty="0"/>
          </a:p>
        </p:txBody>
      </p:sp>
    </p:spTree>
    <p:extLst>
      <p:ext uri="{BB962C8B-B14F-4D97-AF65-F5344CB8AC3E}">
        <p14:creationId xmlns:p14="http://schemas.microsoft.com/office/powerpoint/2010/main" val="207709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9E8BF97-F3FD-FBFC-AA64-D463DD30E668}"/>
              </a:ext>
            </a:extLst>
          </p:cNvPr>
          <p:cNvPicPr>
            <a:picLocks noChangeAspect="1"/>
          </p:cNvPicPr>
          <p:nvPr/>
        </p:nvPicPr>
        <p:blipFill>
          <a:blip r:embed="rId2"/>
          <a:stretch>
            <a:fillRect/>
          </a:stretch>
        </p:blipFill>
        <p:spPr>
          <a:xfrm>
            <a:off x="152400" y="533400"/>
            <a:ext cx="8744857" cy="609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EE22376E-75C2-7131-5866-B29C292C6F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6903910" y="1646107"/>
            <a:ext cx="517783" cy="457202"/>
          </a:xfrm>
          <a:prstGeom prst="rect">
            <a:avLst/>
          </a:prstGeom>
        </p:spPr>
      </p:pic>
      <p:sp>
        <p:nvSpPr>
          <p:cNvPr id="5" name="CuadroTexto 4">
            <a:extLst>
              <a:ext uri="{FF2B5EF4-FFF2-40B4-BE49-F238E27FC236}">
                <a16:creationId xmlns:a16="http://schemas.microsoft.com/office/drawing/2014/main" id="{9D95BD49-DD82-5282-7DF8-CF4823F49CE3}"/>
              </a:ext>
            </a:extLst>
          </p:cNvPr>
          <p:cNvSpPr txBox="1"/>
          <p:nvPr/>
        </p:nvSpPr>
        <p:spPr>
          <a:xfrm>
            <a:off x="5486399" y="2099846"/>
            <a:ext cx="3352801"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Seleccionar y pulsar la tecla suprimir</a:t>
            </a:r>
            <a:endParaRPr lang="es-PE" sz="1600" dirty="0"/>
          </a:p>
        </p:txBody>
      </p:sp>
    </p:spTree>
    <p:extLst>
      <p:ext uri="{BB962C8B-B14F-4D97-AF65-F5344CB8AC3E}">
        <p14:creationId xmlns:p14="http://schemas.microsoft.com/office/powerpoint/2010/main" val="37308083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0A6FEFB-7D01-B0C7-2EDF-A3EFA105FBF6}"/>
              </a:ext>
            </a:extLst>
          </p:cNvPr>
          <p:cNvPicPr>
            <a:picLocks noChangeAspect="1"/>
          </p:cNvPicPr>
          <p:nvPr/>
        </p:nvPicPr>
        <p:blipFill>
          <a:blip r:embed="rId2"/>
          <a:stretch>
            <a:fillRect/>
          </a:stretch>
        </p:blipFill>
        <p:spPr>
          <a:xfrm>
            <a:off x="76200" y="228600"/>
            <a:ext cx="8854168" cy="6172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1713BE29-B4B0-FB68-5AAF-88627EAC32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6294311" y="1401891"/>
            <a:ext cx="517783" cy="457202"/>
          </a:xfrm>
          <a:prstGeom prst="rect">
            <a:avLst/>
          </a:prstGeom>
        </p:spPr>
      </p:pic>
      <p:sp>
        <p:nvSpPr>
          <p:cNvPr id="5" name="CuadroTexto 4">
            <a:extLst>
              <a:ext uri="{FF2B5EF4-FFF2-40B4-BE49-F238E27FC236}">
                <a16:creationId xmlns:a16="http://schemas.microsoft.com/office/drawing/2014/main" id="{52026C17-BEAC-4DA8-2B5F-5543FB078D60}"/>
              </a:ext>
            </a:extLst>
          </p:cNvPr>
          <p:cNvSpPr txBox="1"/>
          <p:nvPr/>
        </p:nvSpPr>
        <p:spPr>
          <a:xfrm>
            <a:off x="5715000" y="1855630"/>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Digitar: Capa_Vista</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D1B38A98-3D02-4189-70AB-7E3E7A64A1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149911" y="5661089"/>
            <a:ext cx="380999" cy="336422"/>
          </a:xfrm>
          <a:prstGeom prst="rect">
            <a:avLst/>
          </a:prstGeom>
        </p:spPr>
      </p:pic>
      <p:sp>
        <p:nvSpPr>
          <p:cNvPr id="7" name="CuadroTexto 6">
            <a:extLst>
              <a:ext uri="{FF2B5EF4-FFF2-40B4-BE49-F238E27FC236}">
                <a16:creationId xmlns:a16="http://schemas.microsoft.com/office/drawing/2014/main" id="{4CB9089D-1334-8B10-EC97-CBDFA8D98384}"/>
              </a:ext>
            </a:extLst>
          </p:cNvPr>
          <p:cNvSpPr txBox="1"/>
          <p:nvPr/>
        </p:nvSpPr>
        <p:spPr>
          <a:xfrm>
            <a:off x="6477000" y="5638800"/>
            <a:ext cx="2209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Finish</a:t>
            </a:r>
            <a:endParaRPr lang="es-PE" sz="1600" dirty="0"/>
          </a:p>
        </p:txBody>
      </p:sp>
      <p:pic>
        <p:nvPicPr>
          <p:cNvPr id="9" name="Imagen 8">
            <a:extLst>
              <a:ext uri="{FF2B5EF4-FFF2-40B4-BE49-F238E27FC236}">
                <a16:creationId xmlns:a16="http://schemas.microsoft.com/office/drawing/2014/main" id="{77EEC00A-5E19-7438-31E8-1CACDADD01B3}"/>
              </a:ext>
            </a:extLst>
          </p:cNvPr>
          <p:cNvPicPr>
            <a:picLocks noChangeAspect="1"/>
          </p:cNvPicPr>
          <p:nvPr/>
        </p:nvPicPr>
        <p:blipFill>
          <a:blip r:embed="rId5"/>
          <a:stretch>
            <a:fillRect/>
          </a:stretch>
        </p:blipFill>
        <p:spPr>
          <a:xfrm>
            <a:off x="8153400" y="2895600"/>
            <a:ext cx="3922359" cy="24772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816167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B1EDA36C-4BF7-0A18-A593-8979C8BDDBF0}"/>
              </a:ext>
            </a:extLst>
          </p:cNvPr>
          <p:cNvSpPr/>
          <p:nvPr/>
        </p:nvSpPr>
        <p:spPr>
          <a:xfrm>
            <a:off x="2438400" y="281796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Agregar Un JFrame Form</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006827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A20FD2C-7F06-F80A-8F19-62908DA69011}"/>
              </a:ext>
            </a:extLst>
          </p:cNvPr>
          <p:cNvPicPr>
            <a:picLocks noChangeAspect="1"/>
          </p:cNvPicPr>
          <p:nvPr/>
        </p:nvPicPr>
        <p:blipFill>
          <a:blip r:embed="rId2"/>
          <a:stretch>
            <a:fillRect/>
          </a:stretch>
        </p:blipFill>
        <p:spPr>
          <a:xfrm>
            <a:off x="1667229" y="990600"/>
            <a:ext cx="8391171" cy="571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6939BDF7-8723-36F3-61CE-95597A2CA3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303710" y="3002091"/>
            <a:ext cx="517783" cy="457202"/>
          </a:xfrm>
          <a:prstGeom prst="rect">
            <a:avLst/>
          </a:prstGeom>
        </p:spPr>
      </p:pic>
      <p:sp>
        <p:nvSpPr>
          <p:cNvPr id="7" name="CuadroTexto 6">
            <a:extLst>
              <a:ext uri="{FF2B5EF4-FFF2-40B4-BE49-F238E27FC236}">
                <a16:creationId xmlns:a16="http://schemas.microsoft.com/office/drawing/2014/main" id="{A2863A8E-FEFC-71A1-EA6D-C727CE58852F}"/>
              </a:ext>
            </a:extLst>
          </p:cNvPr>
          <p:cNvSpPr txBox="1"/>
          <p:nvPr/>
        </p:nvSpPr>
        <p:spPr>
          <a:xfrm>
            <a:off x="3657600" y="3455829"/>
            <a:ext cx="19812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en el paquete: Capa_Vista</a:t>
            </a:r>
            <a:endParaRPr lang="es-PE" sz="1600" dirty="0"/>
          </a:p>
        </p:txBody>
      </p:sp>
      <p:pic>
        <p:nvPicPr>
          <p:cNvPr id="8" name="Gráfico 7" descr="Mano con dedo índice apuntando a la derecha con relleno sólido">
            <a:extLst>
              <a:ext uri="{FF2B5EF4-FFF2-40B4-BE49-F238E27FC236}">
                <a16:creationId xmlns:a16="http://schemas.microsoft.com/office/drawing/2014/main" id="{F997EAC9-32E8-D3D5-4604-780C246545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6141908" y="3200398"/>
            <a:ext cx="517783" cy="457202"/>
          </a:xfrm>
          <a:prstGeom prst="rect">
            <a:avLst/>
          </a:prstGeom>
        </p:spPr>
      </p:pic>
      <p:sp>
        <p:nvSpPr>
          <p:cNvPr id="9" name="CuadroTexto 8">
            <a:extLst>
              <a:ext uri="{FF2B5EF4-FFF2-40B4-BE49-F238E27FC236}">
                <a16:creationId xmlns:a16="http://schemas.microsoft.com/office/drawing/2014/main" id="{D1315A88-9BF3-6008-D3B8-6128993A6576}"/>
              </a:ext>
            </a:extLst>
          </p:cNvPr>
          <p:cNvSpPr txBox="1"/>
          <p:nvPr/>
        </p:nvSpPr>
        <p:spPr>
          <a:xfrm>
            <a:off x="5715000" y="3657600"/>
            <a:ext cx="16764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New</a:t>
            </a:r>
            <a:endParaRPr lang="es-PE" sz="1600" dirty="0"/>
          </a:p>
        </p:txBody>
      </p:sp>
      <p:pic>
        <p:nvPicPr>
          <p:cNvPr id="10" name="Gráfico 9" descr="Mano con dedo índice apuntando a la derecha con relleno sólido">
            <a:extLst>
              <a:ext uri="{FF2B5EF4-FFF2-40B4-BE49-F238E27FC236}">
                <a16:creationId xmlns:a16="http://schemas.microsoft.com/office/drawing/2014/main" id="{9C4E733C-12D3-D5B9-407E-B5CF1C65B3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8421544" y="3785173"/>
            <a:ext cx="517783" cy="457202"/>
          </a:xfrm>
          <a:prstGeom prst="rect">
            <a:avLst/>
          </a:prstGeom>
        </p:spPr>
      </p:pic>
      <p:sp>
        <p:nvSpPr>
          <p:cNvPr id="11" name="CuadroTexto 10">
            <a:extLst>
              <a:ext uri="{FF2B5EF4-FFF2-40B4-BE49-F238E27FC236}">
                <a16:creationId xmlns:a16="http://schemas.microsoft.com/office/drawing/2014/main" id="{92C0FA19-A640-8D33-27D3-D3CFA363FF62}"/>
              </a:ext>
            </a:extLst>
          </p:cNvPr>
          <p:cNvSpPr txBox="1"/>
          <p:nvPr/>
        </p:nvSpPr>
        <p:spPr>
          <a:xfrm>
            <a:off x="7994636" y="4242375"/>
            <a:ext cx="16764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a:t>
            </a:r>
          </a:p>
          <a:p>
            <a:pPr marL="0" indent="0">
              <a:buNone/>
            </a:pPr>
            <a:r>
              <a:rPr lang="es-ES" sz="1600" dirty="0"/>
              <a:t>JFrame Form</a:t>
            </a:r>
            <a:endParaRPr lang="es-PE" sz="1600" dirty="0"/>
          </a:p>
        </p:txBody>
      </p:sp>
    </p:spTree>
    <p:extLst>
      <p:ext uri="{BB962C8B-B14F-4D97-AF65-F5344CB8AC3E}">
        <p14:creationId xmlns:p14="http://schemas.microsoft.com/office/powerpoint/2010/main" val="4515449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375FB0B-4FE0-7259-C139-0E7A10B9F34A}"/>
              </a:ext>
            </a:extLst>
          </p:cNvPr>
          <p:cNvPicPr>
            <a:picLocks noChangeAspect="1"/>
          </p:cNvPicPr>
          <p:nvPr/>
        </p:nvPicPr>
        <p:blipFill>
          <a:blip r:embed="rId2"/>
          <a:stretch>
            <a:fillRect/>
          </a:stretch>
        </p:blipFill>
        <p:spPr>
          <a:xfrm>
            <a:off x="76201" y="76200"/>
            <a:ext cx="5867400" cy="40901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982BD7C6-D810-F22F-4C0E-823EA9808A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943600" y="469612"/>
            <a:ext cx="517783" cy="457202"/>
          </a:xfrm>
          <a:prstGeom prst="rect">
            <a:avLst/>
          </a:prstGeom>
        </p:spPr>
      </p:pic>
      <p:sp>
        <p:nvSpPr>
          <p:cNvPr id="5" name="CuadroTexto 4">
            <a:extLst>
              <a:ext uri="{FF2B5EF4-FFF2-40B4-BE49-F238E27FC236}">
                <a16:creationId xmlns:a16="http://schemas.microsoft.com/office/drawing/2014/main" id="{53D1CB23-BCBD-6313-0010-C4963960F125}"/>
              </a:ext>
            </a:extLst>
          </p:cNvPr>
          <p:cNvSpPr txBox="1"/>
          <p:nvPr/>
        </p:nvSpPr>
        <p:spPr>
          <a:xfrm>
            <a:off x="6400800" y="405825"/>
            <a:ext cx="21336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muestra el siguiente cuadro de diálogo</a:t>
            </a:r>
            <a:endParaRPr lang="es-PE" sz="1600" dirty="0"/>
          </a:p>
        </p:txBody>
      </p:sp>
      <p:pic>
        <p:nvPicPr>
          <p:cNvPr id="7" name="Imagen 6">
            <a:extLst>
              <a:ext uri="{FF2B5EF4-FFF2-40B4-BE49-F238E27FC236}">
                <a16:creationId xmlns:a16="http://schemas.microsoft.com/office/drawing/2014/main" id="{09A27480-342C-5E37-EC62-42690617D979}"/>
              </a:ext>
            </a:extLst>
          </p:cNvPr>
          <p:cNvPicPr>
            <a:picLocks noChangeAspect="1"/>
          </p:cNvPicPr>
          <p:nvPr/>
        </p:nvPicPr>
        <p:blipFill>
          <a:blip r:embed="rId5"/>
          <a:stretch>
            <a:fillRect/>
          </a:stretch>
        </p:blipFill>
        <p:spPr>
          <a:xfrm>
            <a:off x="5334000" y="2092911"/>
            <a:ext cx="6726323" cy="46888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ráfico 7" descr="Mano con dedo índice apuntando a la derecha con relleno sólido">
            <a:extLst>
              <a:ext uri="{FF2B5EF4-FFF2-40B4-BE49-F238E27FC236}">
                <a16:creationId xmlns:a16="http://schemas.microsoft.com/office/drawing/2014/main" id="{256B8C5E-5520-C3E4-8080-7F0DAA8B0E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839200" y="2603212"/>
            <a:ext cx="517783" cy="457202"/>
          </a:xfrm>
          <a:prstGeom prst="rect">
            <a:avLst/>
          </a:prstGeom>
        </p:spPr>
      </p:pic>
      <p:sp>
        <p:nvSpPr>
          <p:cNvPr id="9" name="CuadroTexto 8">
            <a:extLst>
              <a:ext uri="{FF2B5EF4-FFF2-40B4-BE49-F238E27FC236}">
                <a16:creationId xmlns:a16="http://schemas.microsoft.com/office/drawing/2014/main" id="{5D38D4F3-5B29-65CA-7381-2D601AAE862E}"/>
              </a:ext>
            </a:extLst>
          </p:cNvPr>
          <p:cNvSpPr txBox="1"/>
          <p:nvPr/>
        </p:nvSpPr>
        <p:spPr>
          <a:xfrm>
            <a:off x="9296400" y="2475639"/>
            <a:ext cx="20574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Nombre de la clase: JF_CrudAlumno</a:t>
            </a:r>
            <a:endParaRPr lang="es-PE" sz="1600" dirty="0"/>
          </a:p>
        </p:txBody>
      </p:sp>
      <p:pic>
        <p:nvPicPr>
          <p:cNvPr id="10" name="Gráfico 9" descr="Mano con dedo índice apuntando a la derecha con relleno sólido">
            <a:extLst>
              <a:ext uri="{FF2B5EF4-FFF2-40B4-BE49-F238E27FC236}">
                <a16:creationId xmlns:a16="http://schemas.microsoft.com/office/drawing/2014/main" id="{05236B33-5416-5B1E-0E8A-B3A25AFD20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9921811" y="6118289"/>
            <a:ext cx="380999" cy="336422"/>
          </a:xfrm>
          <a:prstGeom prst="rect">
            <a:avLst/>
          </a:prstGeom>
        </p:spPr>
      </p:pic>
      <p:sp>
        <p:nvSpPr>
          <p:cNvPr id="11" name="CuadroTexto 10">
            <a:extLst>
              <a:ext uri="{FF2B5EF4-FFF2-40B4-BE49-F238E27FC236}">
                <a16:creationId xmlns:a16="http://schemas.microsoft.com/office/drawing/2014/main" id="{9EF2F966-8871-B083-EB5F-1DE9C8259349}"/>
              </a:ext>
            </a:extLst>
          </p:cNvPr>
          <p:cNvSpPr txBox="1"/>
          <p:nvPr/>
        </p:nvSpPr>
        <p:spPr>
          <a:xfrm>
            <a:off x="7772400" y="6096000"/>
            <a:ext cx="2209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Finish</a:t>
            </a:r>
            <a:endParaRPr lang="es-PE" sz="1600" dirty="0"/>
          </a:p>
        </p:txBody>
      </p:sp>
      <p:pic>
        <p:nvPicPr>
          <p:cNvPr id="13" name="Imagen 12">
            <a:extLst>
              <a:ext uri="{FF2B5EF4-FFF2-40B4-BE49-F238E27FC236}">
                <a16:creationId xmlns:a16="http://schemas.microsoft.com/office/drawing/2014/main" id="{68781E29-F2FB-A543-C79C-E702B7193710}"/>
              </a:ext>
            </a:extLst>
          </p:cNvPr>
          <p:cNvPicPr>
            <a:picLocks noChangeAspect="1"/>
          </p:cNvPicPr>
          <p:nvPr/>
        </p:nvPicPr>
        <p:blipFill>
          <a:blip r:embed="rId6"/>
          <a:stretch>
            <a:fillRect/>
          </a:stretch>
        </p:blipFill>
        <p:spPr>
          <a:xfrm>
            <a:off x="212292" y="4269976"/>
            <a:ext cx="4969308" cy="25118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53006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EA7489C3-88FE-C7A9-5ED8-64F2DAE63168}"/>
              </a:ext>
            </a:extLst>
          </p:cNvPr>
          <p:cNvSpPr/>
          <p:nvPr/>
        </p:nvSpPr>
        <p:spPr>
          <a:xfrm>
            <a:off x="2133600" y="282018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Modificando El Titulo Del Formulario</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46398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264907" y="341375"/>
            <a:ext cx="4368165" cy="685800"/>
          </a:xfrm>
          <a:custGeom>
            <a:avLst/>
            <a:gdLst/>
            <a:ahLst/>
            <a:cxnLst/>
            <a:rect l="l" t="t" r="r" b="b"/>
            <a:pathLst>
              <a:path w="4368165" h="685800">
                <a:moveTo>
                  <a:pt x="4253611" y="0"/>
                </a:moveTo>
                <a:lnTo>
                  <a:pt x="114046" y="0"/>
                </a:lnTo>
                <a:lnTo>
                  <a:pt x="69596" y="9017"/>
                </a:lnTo>
                <a:lnTo>
                  <a:pt x="33400" y="33400"/>
                </a:lnTo>
                <a:lnTo>
                  <a:pt x="9017" y="69723"/>
                </a:lnTo>
                <a:lnTo>
                  <a:pt x="0" y="114300"/>
                </a:lnTo>
                <a:lnTo>
                  <a:pt x="0" y="570991"/>
                </a:lnTo>
                <a:lnTo>
                  <a:pt x="9017" y="615569"/>
                </a:lnTo>
                <a:lnTo>
                  <a:pt x="33400" y="651763"/>
                </a:lnTo>
                <a:lnTo>
                  <a:pt x="69596" y="676275"/>
                </a:lnTo>
                <a:lnTo>
                  <a:pt x="114046" y="685291"/>
                </a:lnTo>
                <a:lnTo>
                  <a:pt x="4253611" y="685291"/>
                </a:lnTo>
                <a:lnTo>
                  <a:pt x="4298061" y="676275"/>
                </a:lnTo>
                <a:lnTo>
                  <a:pt x="4334256" y="651763"/>
                </a:lnTo>
                <a:lnTo>
                  <a:pt x="4358640" y="615569"/>
                </a:lnTo>
                <a:lnTo>
                  <a:pt x="4367657" y="570991"/>
                </a:lnTo>
                <a:lnTo>
                  <a:pt x="4367657" y="114300"/>
                </a:lnTo>
                <a:lnTo>
                  <a:pt x="4358640" y="69723"/>
                </a:lnTo>
                <a:lnTo>
                  <a:pt x="4334256" y="33400"/>
                </a:lnTo>
                <a:lnTo>
                  <a:pt x="4298061" y="9017"/>
                </a:lnTo>
                <a:lnTo>
                  <a:pt x="4253611" y="0"/>
                </a:lnTo>
                <a:close/>
              </a:path>
            </a:pathLst>
          </a:custGeom>
          <a:solidFill>
            <a:srgbClr val="FAD12C"/>
          </a:solidFill>
        </p:spPr>
        <p:txBody>
          <a:bodyPr wrap="square" lIns="0" tIns="0" rIns="0" bIns="0" rtlCol="0"/>
          <a:lstStyle/>
          <a:p>
            <a:endParaRPr/>
          </a:p>
        </p:txBody>
      </p:sp>
      <p:sp>
        <p:nvSpPr>
          <p:cNvPr id="3" name="object 3"/>
          <p:cNvSpPr txBox="1">
            <a:spLocks noGrp="1"/>
          </p:cNvSpPr>
          <p:nvPr>
            <p:ph type="ctrTitle"/>
          </p:nvPr>
        </p:nvSpPr>
        <p:spPr>
          <a:xfrm>
            <a:off x="2438400" y="488378"/>
            <a:ext cx="8305800" cy="391794"/>
          </a:xfrm>
          <a:prstGeom prst="rect">
            <a:avLst/>
          </a:prstGeom>
        </p:spPr>
        <p:txBody>
          <a:bodyPr vert="horz" wrap="square" lIns="0" tIns="12700" rIns="0" bIns="0" rtlCol="0">
            <a:spAutoFit/>
          </a:bodyPr>
          <a:lstStyle/>
          <a:p>
            <a:pPr marL="5980430" algn="ctr">
              <a:lnSpc>
                <a:spcPct val="100000"/>
              </a:lnSpc>
              <a:spcBef>
                <a:spcPts val="100"/>
              </a:spcBef>
            </a:pPr>
            <a:r>
              <a:rPr spc="-15" dirty="0"/>
              <a:t>Logro </a:t>
            </a:r>
            <a:r>
              <a:rPr dirty="0"/>
              <a:t>de</a:t>
            </a:r>
            <a:r>
              <a:rPr spc="-265" dirty="0"/>
              <a:t> </a:t>
            </a:r>
            <a:r>
              <a:rPr spc="-5" dirty="0"/>
              <a:t>Sesión</a:t>
            </a:r>
          </a:p>
        </p:txBody>
      </p:sp>
      <p:sp>
        <p:nvSpPr>
          <p:cNvPr id="5" name="Subtítulo 2">
            <a:extLst>
              <a:ext uri="{FF2B5EF4-FFF2-40B4-BE49-F238E27FC236}">
                <a16:creationId xmlns:a16="http://schemas.microsoft.com/office/drawing/2014/main" id="{FE99AC55-DC6C-4AB1-A78D-36A42D8D3701}"/>
              </a:ext>
            </a:extLst>
          </p:cNvPr>
          <p:cNvSpPr txBox="1">
            <a:spLocks/>
          </p:cNvSpPr>
          <p:nvPr/>
        </p:nvSpPr>
        <p:spPr>
          <a:xfrm>
            <a:off x="4114800" y="1524000"/>
            <a:ext cx="7772400" cy="36576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lgn="just">
              <a:lnSpc>
                <a:spcPct val="200000"/>
              </a:lnSpc>
              <a:buFont typeface="Wingdings" panose="05000000000000000000" pitchFamily="2" charset="2"/>
              <a:buChar char="ü"/>
              <a:defRPr/>
            </a:pPr>
            <a:r>
              <a:rPr lang="es-ES" sz="2800" b="1" kern="0" dirty="0">
                <a:solidFill>
                  <a:schemeClr val="tx1"/>
                </a:solidFill>
                <a:latin typeface="Century Gothic" pitchFamily="34" charset="0"/>
              </a:rPr>
              <a:t>Al terminar la sesión, el alumno:</a:t>
            </a:r>
          </a:p>
          <a:p>
            <a:pPr lvl="2" algn="just">
              <a:lnSpc>
                <a:spcPct val="200000"/>
              </a:lnSpc>
              <a:buFont typeface="Wingdings" pitchFamily="2" charset="2"/>
              <a:buChar char="q"/>
              <a:defRPr/>
            </a:pPr>
            <a:r>
              <a:rPr lang="es-ES" sz="2800" b="1" kern="0" dirty="0">
                <a:solidFill>
                  <a:schemeClr val="tx1"/>
                </a:solidFill>
                <a:latin typeface="Century Gothic" pitchFamily="34" charset="0"/>
              </a:rPr>
              <a:t> </a:t>
            </a:r>
            <a:r>
              <a:rPr lang="es-ES" sz="2800" b="1" kern="0" dirty="0">
                <a:latin typeface="Century Gothic" pitchFamily="34" charset="0"/>
              </a:rPr>
              <a:t>Aprende a implementar el listado de los datos de una o más tablas, utilizando las sentencias Transact SQL.</a:t>
            </a:r>
            <a:endParaRPr lang="es-ES" sz="2800" b="1" kern="0" dirty="0">
              <a:solidFill>
                <a:schemeClr val="tx1"/>
              </a:solidFill>
              <a:latin typeface="Century Gothic" pitchFamily="34" charset="0"/>
            </a:endParaRPr>
          </a:p>
        </p:txBody>
      </p:sp>
      <p:pic>
        <p:nvPicPr>
          <p:cNvPr id="1026" name="Picture 2" descr="NetBeans - Wikipedia, la enciclopedia libre">
            <a:extLst>
              <a:ext uri="{FF2B5EF4-FFF2-40B4-BE49-F238E27FC236}">
                <a16:creationId xmlns:a16="http://schemas.microsoft.com/office/drawing/2014/main" id="{A61478D3-BFC3-C76F-B637-55CCF6CD7A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43036"/>
            <a:ext cx="3440403" cy="3967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36DFFF0-7B79-54C1-767C-04BB155B09D7}"/>
              </a:ext>
            </a:extLst>
          </p:cNvPr>
          <p:cNvPicPr>
            <a:picLocks noChangeAspect="1"/>
          </p:cNvPicPr>
          <p:nvPr/>
        </p:nvPicPr>
        <p:blipFill>
          <a:blip r:embed="rId2"/>
          <a:stretch>
            <a:fillRect/>
          </a:stretch>
        </p:blipFill>
        <p:spPr>
          <a:xfrm>
            <a:off x="236350" y="1420558"/>
            <a:ext cx="4716650" cy="21505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5F950165-F6ED-B293-B3FE-14A4FD5712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653861" y="3465567"/>
            <a:ext cx="517783" cy="457202"/>
          </a:xfrm>
          <a:prstGeom prst="rect">
            <a:avLst/>
          </a:prstGeom>
        </p:spPr>
      </p:pic>
      <p:sp>
        <p:nvSpPr>
          <p:cNvPr id="5" name="CuadroTexto 4">
            <a:extLst>
              <a:ext uri="{FF2B5EF4-FFF2-40B4-BE49-F238E27FC236}">
                <a16:creationId xmlns:a16="http://schemas.microsoft.com/office/drawing/2014/main" id="{C4CE016B-BC95-D952-944A-7B70EB00FA1B}"/>
              </a:ext>
            </a:extLst>
          </p:cNvPr>
          <p:cNvSpPr txBox="1"/>
          <p:nvPr/>
        </p:nvSpPr>
        <p:spPr>
          <a:xfrm>
            <a:off x="1226950" y="3928646"/>
            <a:ext cx="1447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JFrame</a:t>
            </a:r>
            <a:endParaRPr lang="es-PE" sz="1600" dirty="0"/>
          </a:p>
        </p:txBody>
      </p:sp>
      <p:pic>
        <p:nvPicPr>
          <p:cNvPr id="7" name="Imagen 6">
            <a:extLst>
              <a:ext uri="{FF2B5EF4-FFF2-40B4-BE49-F238E27FC236}">
                <a16:creationId xmlns:a16="http://schemas.microsoft.com/office/drawing/2014/main" id="{024F75BF-C7F5-659E-2598-16F3054FB42D}"/>
              </a:ext>
            </a:extLst>
          </p:cNvPr>
          <p:cNvPicPr>
            <a:picLocks noChangeAspect="1"/>
          </p:cNvPicPr>
          <p:nvPr/>
        </p:nvPicPr>
        <p:blipFill>
          <a:blip r:embed="rId5"/>
          <a:stretch>
            <a:fillRect/>
          </a:stretch>
        </p:blipFill>
        <p:spPr>
          <a:xfrm>
            <a:off x="199360" y="4410075"/>
            <a:ext cx="4753640" cy="1381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ráfico 7" descr="Mano con dedo índice apuntando a la derecha con relleno sólido">
            <a:extLst>
              <a:ext uri="{FF2B5EF4-FFF2-40B4-BE49-F238E27FC236}">
                <a16:creationId xmlns:a16="http://schemas.microsoft.com/office/drawing/2014/main" id="{1CF129FE-D266-475D-BAB2-8C10B46479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932111" y="5608507"/>
            <a:ext cx="517783" cy="457202"/>
          </a:xfrm>
          <a:prstGeom prst="rect">
            <a:avLst/>
          </a:prstGeom>
        </p:spPr>
      </p:pic>
      <p:sp>
        <p:nvSpPr>
          <p:cNvPr id="9" name="CuadroTexto 8">
            <a:extLst>
              <a:ext uri="{FF2B5EF4-FFF2-40B4-BE49-F238E27FC236}">
                <a16:creationId xmlns:a16="http://schemas.microsoft.com/office/drawing/2014/main" id="{9D87AC0A-C6A5-AAC7-8C1F-08730FFDE7EA}"/>
              </a:ext>
            </a:extLst>
          </p:cNvPr>
          <p:cNvSpPr txBox="1"/>
          <p:nvPr/>
        </p:nvSpPr>
        <p:spPr>
          <a:xfrm>
            <a:off x="693550" y="6062246"/>
            <a:ext cx="425945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PE" sz="1600" dirty="0"/>
              <a:t>En la propiedad Title, digitar: CRUD - DOCENTES</a:t>
            </a:r>
          </a:p>
        </p:txBody>
      </p:sp>
      <p:pic>
        <p:nvPicPr>
          <p:cNvPr id="11" name="Imagen 10">
            <a:extLst>
              <a:ext uri="{FF2B5EF4-FFF2-40B4-BE49-F238E27FC236}">
                <a16:creationId xmlns:a16="http://schemas.microsoft.com/office/drawing/2014/main" id="{2349154F-8AA5-A05E-82E1-A40D16CB180C}"/>
              </a:ext>
            </a:extLst>
          </p:cNvPr>
          <p:cNvPicPr>
            <a:picLocks noChangeAspect="1"/>
          </p:cNvPicPr>
          <p:nvPr/>
        </p:nvPicPr>
        <p:blipFill>
          <a:blip r:embed="rId6"/>
          <a:stretch>
            <a:fillRect/>
          </a:stretch>
        </p:blipFill>
        <p:spPr>
          <a:xfrm>
            <a:off x="5105400" y="1066800"/>
            <a:ext cx="6919970" cy="571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347917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40073EE0-289B-A72C-60F5-6B2830EED5BB}"/>
              </a:ext>
            </a:extLst>
          </p:cNvPr>
          <p:cNvSpPr/>
          <p:nvPr/>
        </p:nvSpPr>
        <p:spPr>
          <a:xfrm>
            <a:off x="2590800" y="28956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Insertar Un JTable</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574535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BE833C3-FD4D-F947-560E-0172737B8653}"/>
              </a:ext>
            </a:extLst>
          </p:cNvPr>
          <p:cNvPicPr>
            <a:picLocks noChangeAspect="1"/>
          </p:cNvPicPr>
          <p:nvPr/>
        </p:nvPicPr>
        <p:blipFill>
          <a:blip r:embed="rId2"/>
          <a:stretch>
            <a:fillRect/>
          </a:stretch>
        </p:blipFill>
        <p:spPr>
          <a:xfrm>
            <a:off x="152400" y="1143000"/>
            <a:ext cx="11811000" cy="50532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5" name="Conector recto de flecha 4">
            <a:extLst>
              <a:ext uri="{FF2B5EF4-FFF2-40B4-BE49-F238E27FC236}">
                <a16:creationId xmlns:a16="http://schemas.microsoft.com/office/drawing/2014/main" id="{3A21CCF4-F81D-7235-9EB3-B63339E1221B}"/>
              </a:ext>
            </a:extLst>
          </p:cNvPr>
          <p:cNvCxnSpPr/>
          <p:nvPr/>
        </p:nvCxnSpPr>
        <p:spPr>
          <a:xfrm flipH="1">
            <a:off x="6019800" y="2590800"/>
            <a:ext cx="3886200" cy="685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6" name="Gráfico 5" descr="Mano con dedo índice apuntando a la derecha con relleno sólido">
            <a:extLst>
              <a:ext uri="{FF2B5EF4-FFF2-40B4-BE49-F238E27FC236}">
                <a16:creationId xmlns:a16="http://schemas.microsoft.com/office/drawing/2014/main" id="{280AABEA-EEBA-BA2C-F13B-9905795686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9951910" y="2025409"/>
            <a:ext cx="517783" cy="457202"/>
          </a:xfrm>
          <a:prstGeom prst="rect">
            <a:avLst/>
          </a:prstGeom>
        </p:spPr>
      </p:pic>
      <p:sp>
        <p:nvSpPr>
          <p:cNvPr id="7" name="CuadroTexto 6">
            <a:extLst>
              <a:ext uri="{FF2B5EF4-FFF2-40B4-BE49-F238E27FC236}">
                <a16:creationId xmlns:a16="http://schemas.microsoft.com/office/drawing/2014/main" id="{965675AA-E47E-118E-F1F3-8EF8B9366F3A}"/>
              </a:ext>
            </a:extLst>
          </p:cNvPr>
          <p:cNvSpPr txBox="1"/>
          <p:nvPr/>
        </p:nvSpPr>
        <p:spPr>
          <a:xfrm>
            <a:off x="9220200" y="1676400"/>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Componente: JTable</a:t>
            </a:r>
            <a:endParaRPr lang="es-PE" sz="1600" dirty="0"/>
          </a:p>
        </p:txBody>
      </p:sp>
      <p:sp>
        <p:nvSpPr>
          <p:cNvPr id="8" name="CuadroTexto 7">
            <a:extLst>
              <a:ext uri="{FF2B5EF4-FFF2-40B4-BE49-F238E27FC236}">
                <a16:creationId xmlns:a16="http://schemas.microsoft.com/office/drawing/2014/main" id="{54C32E6C-2E36-6456-E120-85A2F57A0566}"/>
              </a:ext>
            </a:extLst>
          </p:cNvPr>
          <p:cNvSpPr txBox="1"/>
          <p:nvPr/>
        </p:nvSpPr>
        <p:spPr>
          <a:xfrm>
            <a:off x="7467600" y="3170366"/>
            <a:ext cx="19050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y arrastre hacia el formulario</a:t>
            </a:r>
            <a:endParaRPr lang="es-PE" sz="1600" dirty="0"/>
          </a:p>
        </p:txBody>
      </p:sp>
    </p:spTree>
    <p:extLst>
      <p:ext uri="{BB962C8B-B14F-4D97-AF65-F5344CB8AC3E}">
        <p14:creationId xmlns:p14="http://schemas.microsoft.com/office/powerpoint/2010/main" val="27562349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13FD2C3-A482-8320-60B9-BA322A2A4062}"/>
              </a:ext>
            </a:extLst>
          </p:cNvPr>
          <p:cNvPicPr>
            <a:picLocks noChangeAspect="1"/>
          </p:cNvPicPr>
          <p:nvPr/>
        </p:nvPicPr>
        <p:blipFill>
          <a:blip r:embed="rId2"/>
          <a:stretch>
            <a:fillRect/>
          </a:stretch>
        </p:blipFill>
        <p:spPr>
          <a:xfrm>
            <a:off x="865014" y="990600"/>
            <a:ext cx="9726786" cy="571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6DFE6291-EB70-02EE-467B-4309FA8CED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5303710" y="653809"/>
            <a:ext cx="517783" cy="457202"/>
          </a:xfrm>
          <a:prstGeom prst="rect">
            <a:avLst/>
          </a:prstGeom>
        </p:spPr>
      </p:pic>
      <p:sp>
        <p:nvSpPr>
          <p:cNvPr id="5" name="CuadroTexto 4">
            <a:extLst>
              <a:ext uri="{FF2B5EF4-FFF2-40B4-BE49-F238E27FC236}">
                <a16:creationId xmlns:a16="http://schemas.microsoft.com/office/drawing/2014/main" id="{D88CA131-4D16-F542-E339-8CB96D427F14}"/>
              </a:ext>
            </a:extLst>
          </p:cNvPr>
          <p:cNvSpPr txBox="1"/>
          <p:nvPr/>
        </p:nvSpPr>
        <p:spPr>
          <a:xfrm>
            <a:off x="3505200" y="304800"/>
            <a:ext cx="4495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Componente JTable, agregado hacia el formulario</a:t>
            </a:r>
            <a:endParaRPr lang="es-PE" sz="1600" dirty="0"/>
          </a:p>
        </p:txBody>
      </p:sp>
    </p:spTree>
    <p:extLst>
      <p:ext uri="{BB962C8B-B14F-4D97-AF65-F5344CB8AC3E}">
        <p14:creationId xmlns:p14="http://schemas.microsoft.com/office/powerpoint/2010/main" val="11884416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EC8FA327-E8E6-4501-7109-E5B5A6C48FC8}"/>
              </a:ext>
            </a:extLst>
          </p:cNvPr>
          <p:cNvSpPr/>
          <p:nvPr/>
        </p:nvSpPr>
        <p:spPr>
          <a:xfrm>
            <a:off x="2133600" y="26670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Renombrar El Nombre De Un JTable</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1014639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1274E66-CDE0-8F84-AA6C-40937AE62542}"/>
              </a:ext>
            </a:extLst>
          </p:cNvPr>
          <p:cNvPicPr>
            <a:picLocks noChangeAspect="1"/>
          </p:cNvPicPr>
          <p:nvPr/>
        </p:nvPicPr>
        <p:blipFill>
          <a:blip r:embed="rId2"/>
          <a:stretch>
            <a:fillRect/>
          </a:stretch>
        </p:blipFill>
        <p:spPr>
          <a:xfrm>
            <a:off x="76200" y="76200"/>
            <a:ext cx="3670495" cy="2362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D915941A-60CF-E2D5-9DA4-9AA1CAD148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652555" y="2392491"/>
            <a:ext cx="517783" cy="457202"/>
          </a:xfrm>
          <a:prstGeom prst="rect">
            <a:avLst/>
          </a:prstGeom>
        </p:spPr>
      </p:pic>
      <p:sp>
        <p:nvSpPr>
          <p:cNvPr id="5" name="CuadroTexto 4">
            <a:extLst>
              <a:ext uri="{FF2B5EF4-FFF2-40B4-BE49-F238E27FC236}">
                <a16:creationId xmlns:a16="http://schemas.microsoft.com/office/drawing/2014/main" id="{AB55E9FC-2158-1C38-A5E2-8593EA9E030B}"/>
              </a:ext>
            </a:extLst>
          </p:cNvPr>
          <p:cNvSpPr txBox="1"/>
          <p:nvPr/>
        </p:nvSpPr>
        <p:spPr>
          <a:xfrm>
            <a:off x="914400" y="2844225"/>
            <a:ext cx="2125851"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jTable1</a:t>
            </a:r>
          </a:p>
          <a:p>
            <a:pPr marL="0" indent="0">
              <a:buNone/>
            </a:pPr>
            <a:r>
              <a:rPr lang="es-ES" sz="1600" dirty="0"/>
              <a:t>(Nombre por defecto)</a:t>
            </a:r>
            <a:endParaRPr lang="es-PE" sz="1600" dirty="0"/>
          </a:p>
        </p:txBody>
      </p:sp>
      <p:pic>
        <p:nvPicPr>
          <p:cNvPr id="7" name="Imagen 6">
            <a:extLst>
              <a:ext uri="{FF2B5EF4-FFF2-40B4-BE49-F238E27FC236}">
                <a16:creationId xmlns:a16="http://schemas.microsoft.com/office/drawing/2014/main" id="{2AA4A236-168A-094F-324C-C2BBB970AF71}"/>
              </a:ext>
            </a:extLst>
          </p:cNvPr>
          <p:cNvPicPr>
            <a:picLocks noChangeAspect="1"/>
          </p:cNvPicPr>
          <p:nvPr/>
        </p:nvPicPr>
        <p:blipFill>
          <a:blip r:embed="rId5"/>
          <a:stretch>
            <a:fillRect/>
          </a:stretch>
        </p:blipFill>
        <p:spPr>
          <a:xfrm>
            <a:off x="3894022" y="1594307"/>
            <a:ext cx="8145578" cy="51874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7E72271D-FB45-3FB7-0FBE-1084DA943F08}"/>
              </a:ext>
            </a:extLst>
          </p:cNvPr>
          <p:cNvSpPr txBox="1"/>
          <p:nvPr/>
        </p:nvSpPr>
        <p:spPr>
          <a:xfrm>
            <a:off x="4114800" y="2036317"/>
            <a:ext cx="2667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sobre el Jtable</a:t>
            </a:r>
            <a:endParaRPr lang="es-PE" sz="1600" dirty="0"/>
          </a:p>
        </p:txBody>
      </p:sp>
      <p:pic>
        <p:nvPicPr>
          <p:cNvPr id="9" name="Gráfico 8" descr="Mano con dedo índice apuntando a la derecha con relleno sólido">
            <a:extLst>
              <a:ext uri="{FF2B5EF4-FFF2-40B4-BE49-F238E27FC236}">
                <a16:creationId xmlns:a16="http://schemas.microsoft.com/office/drawing/2014/main" id="{4D2BC99F-0C54-1AFA-F679-EF16B912F0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9196355" y="3078291"/>
            <a:ext cx="517783" cy="457202"/>
          </a:xfrm>
          <a:prstGeom prst="rect">
            <a:avLst/>
          </a:prstGeom>
        </p:spPr>
      </p:pic>
      <p:sp>
        <p:nvSpPr>
          <p:cNvPr id="10" name="CuadroTexto 9">
            <a:extLst>
              <a:ext uri="{FF2B5EF4-FFF2-40B4-BE49-F238E27FC236}">
                <a16:creationId xmlns:a16="http://schemas.microsoft.com/office/drawing/2014/main" id="{57ED4C9E-B352-3140-1D9D-647BB8361A17}"/>
              </a:ext>
            </a:extLst>
          </p:cNvPr>
          <p:cNvSpPr txBox="1"/>
          <p:nvPr/>
        </p:nvSpPr>
        <p:spPr>
          <a:xfrm>
            <a:off x="8458200" y="3530025"/>
            <a:ext cx="2125851"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a:t>
            </a:r>
          </a:p>
          <a:p>
            <a:pPr marL="0" indent="0">
              <a:buNone/>
            </a:pPr>
            <a:r>
              <a:rPr lang="es-ES" sz="1600" dirty="0"/>
              <a:t>Change Variable Name</a:t>
            </a:r>
            <a:endParaRPr lang="es-PE" sz="1600" dirty="0"/>
          </a:p>
        </p:txBody>
      </p:sp>
    </p:spTree>
    <p:extLst>
      <p:ext uri="{BB962C8B-B14F-4D97-AF65-F5344CB8AC3E}">
        <p14:creationId xmlns:p14="http://schemas.microsoft.com/office/powerpoint/2010/main" val="19892752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AD09603-EA6E-944B-5576-814649A7F71C}"/>
              </a:ext>
            </a:extLst>
          </p:cNvPr>
          <p:cNvPicPr>
            <a:picLocks noChangeAspect="1"/>
          </p:cNvPicPr>
          <p:nvPr/>
        </p:nvPicPr>
        <p:blipFill>
          <a:blip r:embed="rId2"/>
          <a:stretch>
            <a:fillRect/>
          </a:stretch>
        </p:blipFill>
        <p:spPr>
          <a:xfrm>
            <a:off x="152400" y="76200"/>
            <a:ext cx="6019800" cy="23954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54C82AC2-92BB-EAE5-A42C-C8535AA666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2582373" y="825096"/>
            <a:ext cx="517783" cy="457202"/>
          </a:xfrm>
          <a:prstGeom prst="rect">
            <a:avLst/>
          </a:prstGeom>
        </p:spPr>
      </p:pic>
      <p:sp>
        <p:nvSpPr>
          <p:cNvPr id="5" name="CuadroTexto 4">
            <a:extLst>
              <a:ext uri="{FF2B5EF4-FFF2-40B4-BE49-F238E27FC236}">
                <a16:creationId xmlns:a16="http://schemas.microsoft.com/office/drawing/2014/main" id="{B26F6BF2-F58F-20C6-5578-74E30AB04D57}"/>
              </a:ext>
            </a:extLst>
          </p:cNvPr>
          <p:cNvSpPr txBox="1"/>
          <p:nvPr/>
        </p:nvSpPr>
        <p:spPr>
          <a:xfrm>
            <a:off x="3162300" y="855428"/>
            <a:ext cx="1911446"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Nombre por defecto</a:t>
            </a:r>
            <a:endParaRPr lang="es-PE" sz="1600" dirty="0"/>
          </a:p>
        </p:txBody>
      </p:sp>
      <p:pic>
        <p:nvPicPr>
          <p:cNvPr id="7" name="Imagen 6">
            <a:extLst>
              <a:ext uri="{FF2B5EF4-FFF2-40B4-BE49-F238E27FC236}">
                <a16:creationId xmlns:a16="http://schemas.microsoft.com/office/drawing/2014/main" id="{41A2EE28-287F-1B2F-5D30-8386B1CE5857}"/>
              </a:ext>
            </a:extLst>
          </p:cNvPr>
          <p:cNvPicPr>
            <a:picLocks noChangeAspect="1"/>
          </p:cNvPicPr>
          <p:nvPr/>
        </p:nvPicPr>
        <p:blipFill>
          <a:blip r:embed="rId5"/>
          <a:stretch>
            <a:fillRect/>
          </a:stretch>
        </p:blipFill>
        <p:spPr>
          <a:xfrm>
            <a:off x="6306461" y="1376247"/>
            <a:ext cx="5733139" cy="22813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Gráfico 9" descr="Mano con dedo índice apuntando a la derecha con relleno sólido">
            <a:extLst>
              <a:ext uri="{FF2B5EF4-FFF2-40B4-BE49-F238E27FC236}">
                <a16:creationId xmlns:a16="http://schemas.microsoft.com/office/drawing/2014/main" id="{6C011497-9CA4-DC4A-A143-A9209F14FF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792673" y="2102736"/>
            <a:ext cx="517783" cy="457202"/>
          </a:xfrm>
          <a:prstGeom prst="rect">
            <a:avLst/>
          </a:prstGeom>
        </p:spPr>
      </p:pic>
      <p:sp>
        <p:nvSpPr>
          <p:cNvPr id="11" name="CuadroTexto 10">
            <a:extLst>
              <a:ext uri="{FF2B5EF4-FFF2-40B4-BE49-F238E27FC236}">
                <a16:creationId xmlns:a16="http://schemas.microsoft.com/office/drawing/2014/main" id="{2BE79835-1644-9490-C438-E82218B9FC24}"/>
              </a:ext>
            </a:extLst>
          </p:cNvPr>
          <p:cNvSpPr txBox="1"/>
          <p:nvPr/>
        </p:nvSpPr>
        <p:spPr>
          <a:xfrm>
            <a:off x="9296400" y="2133068"/>
            <a:ext cx="16002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Digitar: Jtlistado</a:t>
            </a:r>
            <a:endParaRPr lang="es-PE" sz="1600" dirty="0"/>
          </a:p>
        </p:txBody>
      </p:sp>
      <p:pic>
        <p:nvPicPr>
          <p:cNvPr id="12" name="Gráfico 11" descr="Mano con dedo índice apuntando a la derecha con relleno sólido">
            <a:extLst>
              <a:ext uri="{FF2B5EF4-FFF2-40B4-BE49-F238E27FC236}">
                <a16:creationId xmlns:a16="http://schemas.microsoft.com/office/drawing/2014/main" id="{6624A908-3D60-005B-314C-903F452092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9348755" y="3324115"/>
            <a:ext cx="517783" cy="457202"/>
          </a:xfrm>
          <a:prstGeom prst="rect">
            <a:avLst/>
          </a:prstGeom>
        </p:spPr>
      </p:pic>
      <p:sp>
        <p:nvSpPr>
          <p:cNvPr id="13" name="CuadroTexto 12">
            <a:extLst>
              <a:ext uri="{FF2B5EF4-FFF2-40B4-BE49-F238E27FC236}">
                <a16:creationId xmlns:a16="http://schemas.microsoft.com/office/drawing/2014/main" id="{D1CCC771-2B2F-D18C-0DB0-B0E3FC293CFC}"/>
              </a:ext>
            </a:extLst>
          </p:cNvPr>
          <p:cNvSpPr txBox="1"/>
          <p:nvPr/>
        </p:nvSpPr>
        <p:spPr>
          <a:xfrm>
            <a:off x="8610600" y="3775849"/>
            <a:ext cx="2125851"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OK</a:t>
            </a:r>
            <a:endParaRPr lang="es-PE" sz="1600" dirty="0"/>
          </a:p>
        </p:txBody>
      </p:sp>
      <p:pic>
        <p:nvPicPr>
          <p:cNvPr id="15" name="Imagen 14">
            <a:extLst>
              <a:ext uri="{FF2B5EF4-FFF2-40B4-BE49-F238E27FC236}">
                <a16:creationId xmlns:a16="http://schemas.microsoft.com/office/drawing/2014/main" id="{FA575253-7895-B77D-9924-E5CC242E8C37}"/>
              </a:ext>
            </a:extLst>
          </p:cNvPr>
          <p:cNvPicPr>
            <a:picLocks noChangeAspect="1"/>
          </p:cNvPicPr>
          <p:nvPr/>
        </p:nvPicPr>
        <p:blipFill>
          <a:blip r:embed="rId6"/>
          <a:stretch>
            <a:fillRect/>
          </a:stretch>
        </p:blipFill>
        <p:spPr>
          <a:xfrm>
            <a:off x="7467600" y="4196559"/>
            <a:ext cx="4174528" cy="25852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182446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4DC89033-1BC9-CDAA-6733-DBCF7C7E2D3C}"/>
              </a:ext>
            </a:extLst>
          </p:cNvPr>
          <p:cNvSpPr/>
          <p:nvPr/>
        </p:nvSpPr>
        <p:spPr>
          <a:xfrm>
            <a:off x="2220113" y="27854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Eliminando Las Columnas Del JTable</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179298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6163027-4E36-00F4-969D-A1D6DB3050F5}"/>
              </a:ext>
            </a:extLst>
          </p:cNvPr>
          <p:cNvPicPr>
            <a:picLocks noChangeAspect="1"/>
          </p:cNvPicPr>
          <p:nvPr/>
        </p:nvPicPr>
        <p:blipFill>
          <a:blip r:embed="rId2"/>
          <a:stretch>
            <a:fillRect/>
          </a:stretch>
        </p:blipFill>
        <p:spPr>
          <a:xfrm>
            <a:off x="914400" y="990600"/>
            <a:ext cx="9771816" cy="571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C1FAB157-9681-0E6B-14F2-69B9035D7D1D}"/>
              </a:ext>
            </a:extLst>
          </p:cNvPr>
          <p:cNvSpPr txBox="1"/>
          <p:nvPr/>
        </p:nvSpPr>
        <p:spPr>
          <a:xfrm>
            <a:off x="990600" y="1371600"/>
            <a:ext cx="2667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sobre el Jtable</a:t>
            </a:r>
            <a:endParaRPr lang="es-PE" sz="1600" dirty="0"/>
          </a:p>
        </p:txBody>
      </p:sp>
      <p:pic>
        <p:nvPicPr>
          <p:cNvPr id="5" name="Gráfico 4" descr="Mano con dedo índice apuntando a la derecha con relleno sólido">
            <a:extLst>
              <a:ext uri="{FF2B5EF4-FFF2-40B4-BE49-F238E27FC236}">
                <a16:creationId xmlns:a16="http://schemas.microsoft.com/office/drawing/2014/main" id="{80A92A90-D38A-EFEB-120B-EBCC186C96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5303710" y="5759209"/>
            <a:ext cx="517783" cy="457202"/>
          </a:xfrm>
          <a:prstGeom prst="rect">
            <a:avLst/>
          </a:prstGeom>
        </p:spPr>
      </p:pic>
      <p:sp>
        <p:nvSpPr>
          <p:cNvPr id="6" name="CuadroTexto 5">
            <a:extLst>
              <a:ext uri="{FF2B5EF4-FFF2-40B4-BE49-F238E27FC236}">
                <a16:creationId xmlns:a16="http://schemas.microsoft.com/office/drawing/2014/main" id="{7ED841FF-9FB7-3E32-114E-749533FEC811}"/>
              </a:ext>
            </a:extLst>
          </p:cNvPr>
          <p:cNvSpPr txBox="1"/>
          <p:nvPr/>
        </p:nvSpPr>
        <p:spPr>
          <a:xfrm>
            <a:off x="4572000" y="5410200"/>
            <a:ext cx="2590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Properties</a:t>
            </a:r>
            <a:endParaRPr lang="es-PE" sz="1600" dirty="0"/>
          </a:p>
        </p:txBody>
      </p:sp>
    </p:spTree>
    <p:extLst>
      <p:ext uri="{BB962C8B-B14F-4D97-AF65-F5344CB8AC3E}">
        <p14:creationId xmlns:p14="http://schemas.microsoft.com/office/powerpoint/2010/main" val="694579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442CF8E-93E8-ACB3-2F3C-479B8B45357A}"/>
              </a:ext>
            </a:extLst>
          </p:cNvPr>
          <p:cNvPicPr>
            <a:picLocks noChangeAspect="1"/>
          </p:cNvPicPr>
          <p:nvPr/>
        </p:nvPicPr>
        <p:blipFill>
          <a:blip r:embed="rId2"/>
          <a:stretch>
            <a:fillRect/>
          </a:stretch>
        </p:blipFill>
        <p:spPr>
          <a:xfrm>
            <a:off x="3352800" y="103909"/>
            <a:ext cx="5334000" cy="66501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45F04E25-52ED-CE81-2D4C-73C795371F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8199310" y="2486312"/>
            <a:ext cx="517783" cy="457202"/>
          </a:xfrm>
          <a:prstGeom prst="rect">
            <a:avLst/>
          </a:prstGeom>
        </p:spPr>
      </p:pic>
      <p:sp>
        <p:nvSpPr>
          <p:cNvPr id="5" name="CuadroTexto 4">
            <a:extLst>
              <a:ext uri="{FF2B5EF4-FFF2-40B4-BE49-F238E27FC236}">
                <a16:creationId xmlns:a16="http://schemas.microsoft.com/office/drawing/2014/main" id="{8D34FFA4-AC36-08D7-4EA9-5A8C59BFB6BB}"/>
              </a:ext>
            </a:extLst>
          </p:cNvPr>
          <p:cNvSpPr txBox="1"/>
          <p:nvPr/>
        </p:nvSpPr>
        <p:spPr>
          <a:xfrm>
            <a:off x="7162800" y="2938046"/>
            <a:ext cx="30480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En la propiedad model, clic en los tres puntos consecutivos</a:t>
            </a:r>
            <a:endParaRPr lang="es-PE" sz="1600" dirty="0"/>
          </a:p>
        </p:txBody>
      </p:sp>
    </p:spTree>
    <p:extLst>
      <p:ext uri="{BB962C8B-B14F-4D97-AF65-F5344CB8AC3E}">
        <p14:creationId xmlns:p14="http://schemas.microsoft.com/office/powerpoint/2010/main" val="3692145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7CADE1DD-21F2-9612-DEA9-EE207CC064DE}"/>
              </a:ext>
            </a:extLst>
          </p:cNvPr>
          <p:cNvSpPr/>
          <p:nvPr/>
        </p:nvSpPr>
        <p:spPr>
          <a:xfrm>
            <a:off x="2438400" y="28956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Crear Una Capa De Proceso</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8654128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2FEBDEE-5CC8-156B-39DB-CC00BC66D7CB}"/>
              </a:ext>
            </a:extLst>
          </p:cNvPr>
          <p:cNvPicPr>
            <a:picLocks noChangeAspect="1"/>
          </p:cNvPicPr>
          <p:nvPr/>
        </p:nvPicPr>
        <p:blipFill>
          <a:blip r:embed="rId2"/>
          <a:stretch>
            <a:fillRect/>
          </a:stretch>
        </p:blipFill>
        <p:spPr>
          <a:xfrm>
            <a:off x="295275" y="76200"/>
            <a:ext cx="5724525" cy="4781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extLst>
              <a:ext uri="{FF2B5EF4-FFF2-40B4-BE49-F238E27FC236}">
                <a16:creationId xmlns:a16="http://schemas.microsoft.com/office/drawing/2014/main" id="{1AB30577-0B73-6E8A-F5FA-50919B048858}"/>
              </a:ext>
            </a:extLst>
          </p:cNvPr>
          <p:cNvPicPr>
            <a:picLocks noChangeAspect="1"/>
          </p:cNvPicPr>
          <p:nvPr/>
        </p:nvPicPr>
        <p:blipFill>
          <a:blip r:embed="rId3"/>
          <a:stretch>
            <a:fillRect/>
          </a:stretch>
        </p:blipFill>
        <p:spPr>
          <a:xfrm>
            <a:off x="6162675" y="2000250"/>
            <a:ext cx="5724525" cy="4781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6A9221E8-9016-6EE5-64E8-164A838D32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7513510" y="3916491"/>
            <a:ext cx="517783" cy="457202"/>
          </a:xfrm>
          <a:prstGeom prst="rect">
            <a:avLst/>
          </a:prstGeom>
        </p:spPr>
      </p:pic>
      <p:sp>
        <p:nvSpPr>
          <p:cNvPr id="7" name="CuadroTexto 6">
            <a:extLst>
              <a:ext uri="{FF2B5EF4-FFF2-40B4-BE49-F238E27FC236}">
                <a16:creationId xmlns:a16="http://schemas.microsoft.com/office/drawing/2014/main" id="{80D7F9DD-9EC8-7906-89C1-42377D56AF33}"/>
              </a:ext>
            </a:extLst>
          </p:cNvPr>
          <p:cNvSpPr txBox="1"/>
          <p:nvPr/>
        </p:nvSpPr>
        <p:spPr>
          <a:xfrm>
            <a:off x="7010400" y="4368225"/>
            <a:ext cx="19812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una columna</a:t>
            </a:r>
            <a:endParaRPr lang="es-PE" sz="1600" dirty="0"/>
          </a:p>
        </p:txBody>
      </p:sp>
      <p:pic>
        <p:nvPicPr>
          <p:cNvPr id="8" name="Gráfico 7" descr="Mano con dedo índice apuntando a la derecha con relleno sólido">
            <a:extLst>
              <a:ext uri="{FF2B5EF4-FFF2-40B4-BE49-F238E27FC236}">
                <a16:creationId xmlns:a16="http://schemas.microsoft.com/office/drawing/2014/main" id="{9183B8A5-1F5E-6350-CCF2-75195F9EF3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10873616" y="3952250"/>
            <a:ext cx="517783" cy="457202"/>
          </a:xfrm>
          <a:prstGeom prst="rect">
            <a:avLst/>
          </a:prstGeom>
        </p:spPr>
      </p:pic>
      <p:sp>
        <p:nvSpPr>
          <p:cNvPr id="9" name="CuadroTexto 8">
            <a:extLst>
              <a:ext uri="{FF2B5EF4-FFF2-40B4-BE49-F238E27FC236}">
                <a16:creationId xmlns:a16="http://schemas.microsoft.com/office/drawing/2014/main" id="{A2E246C0-54D8-7574-DCEF-13C646780EDF}"/>
              </a:ext>
            </a:extLst>
          </p:cNvPr>
          <p:cNvSpPr txBox="1"/>
          <p:nvPr/>
        </p:nvSpPr>
        <p:spPr>
          <a:xfrm>
            <a:off x="10446706" y="4403984"/>
            <a:ext cx="1516694"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Delete</a:t>
            </a:r>
            <a:endParaRPr lang="es-PE" sz="1600" dirty="0"/>
          </a:p>
        </p:txBody>
      </p:sp>
    </p:spTree>
    <p:extLst>
      <p:ext uri="{BB962C8B-B14F-4D97-AF65-F5344CB8AC3E}">
        <p14:creationId xmlns:p14="http://schemas.microsoft.com/office/powerpoint/2010/main" val="16255550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DAF0590-B931-72D5-0BBD-786F1834F3CE}"/>
              </a:ext>
            </a:extLst>
          </p:cNvPr>
          <p:cNvPicPr>
            <a:picLocks noChangeAspect="1"/>
          </p:cNvPicPr>
          <p:nvPr/>
        </p:nvPicPr>
        <p:blipFill>
          <a:blip r:embed="rId2"/>
          <a:stretch>
            <a:fillRect/>
          </a:stretch>
        </p:blipFill>
        <p:spPr>
          <a:xfrm>
            <a:off x="1066800" y="152400"/>
            <a:ext cx="7754337" cy="6477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699F1F7D-49C3-5837-2063-4F0B9990A3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4694110" y="1720609"/>
            <a:ext cx="517783" cy="457202"/>
          </a:xfrm>
          <a:prstGeom prst="rect">
            <a:avLst/>
          </a:prstGeom>
        </p:spPr>
      </p:pic>
      <p:sp>
        <p:nvSpPr>
          <p:cNvPr id="5" name="CuadroTexto 4">
            <a:extLst>
              <a:ext uri="{FF2B5EF4-FFF2-40B4-BE49-F238E27FC236}">
                <a16:creationId xmlns:a16="http://schemas.microsoft.com/office/drawing/2014/main" id="{17F98360-50C0-6E5D-FD9C-F5B7CED5BCB7}"/>
              </a:ext>
            </a:extLst>
          </p:cNvPr>
          <p:cNvSpPr txBox="1"/>
          <p:nvPr/>
        </p:nvSpPr>
        <p:spPr>
          <a:xfrm>
            <a:off x="3886200" y="1143000"/>
            <a:ext cx="24384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PE" sz="1600" dirty="0"/>
              <a:t>Luego de haber eliminado, todas las columnas</a:t>
            </a:r>
          </a:p>
        </p:txBody>
      </p:sp>
      <p:pic>
        <p:nvPicPr>
          <p:cNvPr id="6" name="Gráfico 5" descr="Mano con dedo índice apuntando a la derecha con relleno sólido">
            <a:extLst>
              <a:ext uri="{FF2B5EF4-FFF2-40B4-BE49-F238E27FC236}">
                <a16:creationId xmlns:a16="http://schemas.microsoft.com/office/drawing/2014/main" id="{110EC4B3-45A3-51C9-A4DA-6142FB7291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054217" y="6096000"/>
            <a:ext cx="517783" cy="457202"/>
          </a:xfrm>
          <a:prstGeom prst="rect">
            <a:avLst/>
          </a:prstGeom>
        </p:spPr>
      </p:pic>
      <p:sp>
        <p:nvSpPr>
          <p:cNvPr id="7" name="CuadroTexto 6">
            <a:extLst>
              <a:ext uri="{FF2B5EF4-FFF2-40B4-BE49-F238E27FC236}">
                <a16:creationId xmlns:a16="http://schemas.microsoft.com/office/drawing/2014/main" id="{1B13FB59-C1C9-5A65-9D60-1D19481976B3}"/>
              </a:ext>
            </a:extLst>
          </p:cNvPr>
          <p:cNvSpPr txBox="1"/>
          <p:nvPr/>
        </p:nvSpPr>
        <p:spPr>
          <a:xfrm>
            <a:off x="4549066" y="6138446"/>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PE" sz="1600" dirty="0"/>
              <a:t>Clic en el botón: OK</a:t>
            </a:r>
          </a:p>
        </p:txBody>
      </p:sp>
      <p:pic>
        <p:nvPicPr>
          <p:cNvPr id="9" name="Imagen 8">
            <a:extLst>
              <a:ext uri="{FF2B5EF4-FFF2-40B4-BE49-F238E27FC236}">
                <a16:creationId xmlns:a16="http://schemas.microsoft.com/office/drawing/2014/main" id="{86054C74-31C0-64AE-E4D1-EA97A377DCB8}"/>
              </a:ext>
            </a:extLst>
          </p:cNvPr>
          <p:cNvPicPr>
            <a:picLocks noChangeAspect="1"/>
          </p:cNvPicPr>
          <p:nvPr/>
        </p:nvPicPr>
        <p:blipFill>
          <a:blip r:embed="rId5"/>
          <a:stretch>
            <a:fillRect/>
          </a:stretch>
        </p:blipFill>
        <p:spPr>
          <a:xfrm>
            <a:off x="8001000" y="972787"/>
            <a:ext cx="4048125" cy="50470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Gráfico 9" descr="Mano con dedo índice apuntando a la derecha con relleno sólido">
            <a:extLst>
              <a:ext uri="{FF2B5EF4-FFF2-40B4-BE49-F238E27FC236}">
                <a16:creationId xmlns:a16="http://schemas.microsoft.com/office/drawing/2014/main" id="{6CBDEFD3-3CE4-446F-906E-4EBDA787D0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55714" y="5638797"/>
            <a:ext cx="517783" cy="457202"/>
          </a:xfrm>
          <a:prstGeom prst="rect">
            <a:avLst/>
          </a:prstGeom>
        </p:spPr>
      </p:pic>
      <p:sp>
        <p:nvSpPr>
          <p:cNvPr id="11" name="CuadroTexto 10">
            <a:extLst>
              <a:ext uri="{FF2B5EF4-FFF2-40B4-BE49-F238E27FC236}">
                <a16:creationId xmlns:a16="http://schemas.microsoft.com/office/drawing/2014/main" id="{A4ACBF73-A2AA-523C-D3BC-427F8808DCC1}"/>
              </a:ext>
            </a:extLst>
          </p:cNvPr>
          <p:cNvSpPr txBox="1"/>
          <p:nvPr/>
        </p:nvSpPr>
        <p:spPr>
          <a:xfrm>
            <a:off x="8074208" y="5715000"/>
            <a:ext cx="2115537"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Close</a:t>
            </a:r>
            <a:endParaRPr lang="es-PE" sz="1600" dirty="0"/>
          </a:p>
        </p:txBody>
      </p:sp>
    </p:spTree>
    <p:extLst>
      <p:ext uri="{BB962C8B-B14F-4D97-AF65-F5344CB8AC3E}">
        <p14:creationId xmlns:p14="http://schemas.microsoft.com/office/powerpoint/2010/main" val="37161879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8CA9BE1B-4E74-9ED0-7933-009820F1D6B7}"/>
              </a:ext>
            </a:extLst>
          </p:cNvPr>
          <p:cNvSpPr/>
          <p:nvPr/>
        </p:nvSpPr>
        <p:spPr>
          <a:xfrm>
            <a:off x="2220113" y="29718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Uso Del Método De Listado</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695485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A349E19-6F9E-9295-6511-68BE37E54539}"/>
              </a:ext>
            </a:extLst>
          </p:cNvPr>
          <p:cNvPicPr>
            <a:picLocks noChangeAspect="1"/>
          </p:cNvPicPr>
          <p:nvPr/>
        </p:nvPicPr>
        <p:blipFill>
          <a:blip r:embed="rId2"/>
          <a:stretch>
            <a:fillRect/>
          </a:stretch>
        </p:blipFill>
        <p:spPr>
          <a:xfrm>
            <a:off x="152399" y="304800"/>
            <a:ext cx="8745457" cy="6324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05C80760-BDAC-4403-8679-A3C3FABAE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50710" y="1148466"/>
            <a:ext cx="517783" cy="457202"/>
          </a:xfrm>
          <a:prstGeom prst="rect">
            <a:avLst/>
          </a:prstGeom>
        </p:spPr>
      </p:pic>
      <p:sp>
        <p:nvSpPr>
          <p:cNvPr id="5" name="CuadroTexto 4">
            <a:extLst>
              <a:ext uri="{FF2B5EF4-FFF2-40B4-BE49-F238E27FC236}">
                <a16:creationId xmlns:a16="http://schemas.microsoft.com/office/drawing/2014/main" id="{E1C1E18D-8D37-8F6C-3A83-AF913263DB8F}"/>
              </a:ext>
            </a:extLst>
          </p:cNvPr>
          <p:cNvSpPr txBox="1"/>
          <p:nvPr/>
        </p:nvSpPr>
        <p:spPr>
          <a:xfrm>
            <a:off x="228600" y="1600200"/>
            <a:ext cx="2209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ficha: Source</a:t>
            </a:r>
            <a:endParaRPr lang="es-PE" sz="1600" dirty="0"/>
          </a:p>
        </p:txBody>
      </p:sp>
    </p:spTree>
    <p:extLst>
      <p:ext uri="{BB962C8B-B14F-4D97-AF65-F5344CB8AC3E}">
        <p14:creationId xmlns:p14="http://schemas.microsoft.com/office/powerpoint/2010/main" val="33457534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A01DC80-5127-6F5A-1687-BE05D8EC4A57}"/>
              </a:ext>
            </a:extLst>
          </p:cNvPr>
          <p:cNvPicPr>
            <a:picLocks noChangeAspect="1"/>
          </p:cNvPicPr>
          <p:nvPr/>
        </p:nvPicPr>
        <p:blipFill>
          <a:blip r:embed="rId2"/>
          <a:stretch>
            <a:fillRect/>
          </a:stretch>
        </p:blipFill>
        <p:spPr>
          <a:xfrm>
            <a:off x="304800" y="990600"/>
            <a:ext cx="11658600" cy="19299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966218B7-9A5B-FC9A-1008-B36927037B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4694110" y="1111009"/>
            <a:ext cx="517783" cy="457202"/>
          </a:xfrm>
          <a:prstGeom prst="rect">
            <a:avLst/>
          </a:prstGeom>
        </p:spPr>
      </p:pic>
      <p:sp>
        <p:nvSpPr>
          <p:cNvPr id="5" name="CuadroTexto 4">
            <a:extLst>
              <a:ext uri="{FF2B5EF4-FFF2-40B4-BE49-F238E27FC236}">
                <a16:creationId xmlns:a16="http://schemas.microsoft.com/office/drawing/2014/main" id="{C3A4AE6B-78A6-B53B-F56E-3666FCF6580F}"/>
              </a:ext>
            </a:extLst>
          </p:cNvPr>
          <p:cNvSpPr txBox="1"/>
          <p:nvPr/>
        </p:nvSpPr>
        <p:spPr>
          <a:xfrm>
            <a:off x="3886200" y="533400"/>
            <a:ext cx="24384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PE" sz="1600" dirty="0"/>
              <a:t>Seleccionar el comentario y pulsar la tecla suprimir</a:t>
            </a:r>
          </a:p>
        </p:txBody>
      </p:sp>
      <p:pic>
        <p:nvPicPr>
          <p:cNvPr id="7" name="Imagen 6">
            <a:extLst>
              <a:ext uri="{FF2B5EF4-FFF2-40B4-BE49-F238E27FC236}">
                <a16:creationId xmlns:a16="http://schemas.microsoft.com/office/drawing/2014/main" id="{7D23D183-7AC3-A283-5888-46B807FD85A9}"/>
              </a:ext>
            </a:extLst>
          </p:cNvPr>
          <p:cNvPicPr>
            <a:picLocks noChangeAspect="1"/>
          </p:cNvPicPr>
          <p:nvPr/>
        </p:nvPicPr>
        <p:blipFill>
          <a:blip r:embed="rId5"/>
          <a:stretch>
            <a:fillRect/>
          </a:stretch>
        </p:blipFill>
        <p:spPr>
          <a:xfrm>
            <a:off x="1143000" y="3124200"/>
            <a:ext cx="10060727" cy="3505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ráfico 7" descr="Mano con dedo índice apuntando a la derecha con relleno sólido">
            <a:extLst>
              <a:ext uri="{FF2B5EF4-FFF2-40B4-BE49-F238E27FC236}">
                <a16:creationId xmlns:a16="http://schemas.microsoft.com/office/drawing/2014/main" id="{B68FB60A-5B65-D874-1A98-E9B412C68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6065708" y="5105400"/>
            <a:ext cx="517783" cy="457202"/>
          </a:xfrm>
          <a:prstGeom prst="rect">
            <a:avLst/>
          </a:prstGeom>
        </p:spPr>
      </p:pic>
      <p:sp>
        <p:nvSpPr>
          <p:cNvPr id="9" name="CuadroTexto 8">
            <a:extLst>
              <a:ext uri="{FF2B5EF4-FFF2-40B4-BE49-F238E27FC236}">
                <a16:creationId xmlns:a16="http://schemas.microsoft.com/office/drawing/2014/main" id="{9E356C52-CDE0-F5EA-610E-DCDD5B2F0B17}"/>
              </a:ext>
            </a:extLst>
          </p:cNvPr>
          <p:cNvSpPr txBox="1"/>
          <p:nvPr/>
        </p:nvSpPr>
        <p:spPr>
          <a:xfrm>
            <a:off x="6553200" y="5003718"/>
            <a:ext cx="24384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PE" sz="1600" dirty="0"/>
              <a:t>Seleccionar el comentario y pulsar la tecla suprimir</a:t>
            </a:r>
          </a:p>
        </p:txBody>
      </p:sp>
    </p:spTree>
    <p:extLst>
      <p:ext uri="{BB962C8B-B14F-4D97-AF65-F5344CB8AC3E}">
        <p14:creationId xmlns:p14="http://schemas.microsoft.com/office/powerpoint/2010/main" val="31993167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A5FF20A-27BF-53B7-FB42-FA817C97A423}"/>
              </a:ext>
            </a:extLst>
          </p:cNvPr>
          <p:cNvPicPr>
            <a:picLocks noChangeAspect="1"/>
          </p:cNvPicPr>
          <p:nvPr/>
        </p:nvPicPr>
        <p:blipFill>
          <a:blip r:embed="rId2"/>
          <a:stretch>
            <a:fillRect/>
          </a:stretch>
        </p:blipFill>
        <p:spPr>
          <a:xfrm>
            <a:off x="152400" y="55485"/>
            <a:ext cx="7048500" cy="2943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929B5BE5-E6FB-734C-C062-E51589403E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227508" y="1397082"/>
            <a:ext cx="517783" cy="457202"/>
          </a:xfrm>
          <a:prstGeom prst="rect">
            <a:avLst/>
          </a:prstGeom>
        </p:spPr>
      </p:pic>
      <p:sp>
        <p:nvSpPr>
          <p:cNvPr id="5" name="CuadroTexto 4">
            <a:extLst>
              <a:ext uri="{FF2B5EF4-FFF2-40B4-BE49-F238E27FC236}">
                <a16:creationId xmlns:a16="http://schemas.microsoft.com/office/drawing/2014/main" id="{3A20EC41-5F0E-0D0F-0E36-D40312189C4F}"/>
              </a:ext>
            </a:extLst>
          </p:cNvPr>
          <p:cNvSpPr txBox="1"/>
          <p:nvPr/>
        </p:nvSpPr>
        <p:spPr>
          <a:xfrm>
            <a:off x="5715000" y="1295400"/>
            <a:ext cx="24384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PE" sz="1600" dirty="0"/>
              <a:t>Seleccionar el comentario y pulsar la tecla suprimir</a:t>
            </a:r>
          </a:p>
        </p:txBody>
      </p:sp>
      <p:pic>
        <p:nvPicPr>
          <p:cNvPr id="7" name="Imagen 6">
            <a:extLst>
              <a:ext uri="{FF2B5EF4-FFF2-40B4-BE49-F238E27FC236}">
                <a16:creationId xmlns:a16="http://schemas.microsoft.com/office/drawing/2014/main" id="{294CC3E0-2693-64F4-2234-8460950E54CF}"/>
              </a:ext>
            </a:extLst>
          </p:cNvPr>
          <p:cNvPicPr>
            <a:picLocks noChangeAspect="1"/>
          </p:cNvPicPr>
          <p:nvPr/>
        </p:nvPicPr>
        <p:blipFill>
          <a:blip r:embed="rId5"/>
          <a:stretch>
            <a:fillRect/>
          </a:stretch>
        </p:blipFill>
        <p:spPr>
          <a:xfrm>
            <a:off x="3724274" y="3124200"/>
            <a:ext cx="8315326" cy="36056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ráfico 7" descr="Mano con dedo índice apuntando a la derecha con relleno sólido">
            <a:extLst>
              <a:ext uri="{FF2B5EF4-FFF2-40B4-BE49-F238E27FC236}">
                <a16:creationId xmlns:a16="http://schemas.microsoft.com/office/drawing/2014/main" id="{B1A9702A-E023-47D1-2179-2330ABC2C8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7818310" y="4616209"/>
            <a:ext cx="517783" cy="457202"/>
          </a:xfrm>
          <a:prstGeom prst="rect">
            <a:avLst/>
          </a:prstGeom>
        </p:spPr>
      </p:pic>
      <p:sp>
        <p:nvSpPr>
          <p:cNvPr id="9" name="CuadroTexto 8">
            <a:extLst>
              <a:ext uri="{FF2B5EF4-FFF2-40B4-BE49-F238E27FC236}">
                <a16:creationId xmlns:a16="http://schemas.microsoft.com/office/drawing/2014/main" id="{C5986E49-2C26-8ADA-C7A5-33AF3FEF8843}"/>
              </a:ext>
            </a:extLst>
          </p:cNvPr>
          <p:cNvSpPr txBox="1"/>
          <p:nvPr/>
        </p:nvSpPr>
        <p:spPr>
          <a:xfrm>
            <a:off x="7010400" y="4038600"/>
            <a:ext cx="24384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PE" sz="1600" dirty="0"/>
              <a:t>Seleccionar el comentario y pulsar la tecla suprimir</a:t>
            </a:r>
          </a:p>
        </p:txBody>
      </p:sp>
    </p:spTree>
    <p:extLst>
      <p:ext uri="{BB962C8B-B14F-4D97-AF65-F5344CB8AC3E}">
        <p14:creationId xmlns:p14="http://schemas.microsoft.com/office/powerpoint/2010/main" val="40507313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80C5854-F913-2332-85FE-A61D8E97B177}"/>
              </a:ext>
            </a:extLst>
          </p:cNvPr>
          <p:cNvPicPr>
            <a:picLocks noChangeAspect="1"/>
          </p:cNvPicPr>
          <p:nvPr/>
        </p:nvPicPr>
        <p:blipFill>
          <a:blip r:embed="rId2"/>
          <a:stretch>
            <a:fillRect/>
          </a:stretch>
        </p:blipFill>
        <p:spPr>
          <a:xfrm>
            <a:off x="76200" y="76200"/>
            <a:ext cx="7019925" cy="2981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D4DEB6DD-EE23-4390-EF80-0B7AA50194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29200" y="1549482"/>
            <a:ext cx="517783" cy="457202"/>
          </a:xfrm>
          <a:prstGeom prst="rect">
            <a:avLst/>
          </a:prstGeom>
        </p:spPr>
      </p:pic>
      <p:sp>
        <p:nvSpPr>
          <p:cNvPr id="5" name="CuadroTexto 4">
            <a:extLst>
              <a:ext uri="{FF2B5EF4-FFF2-40B4-BE49-F238E27FC236}">
                <a16:creationId xmlns:a16="http://schemas.microsoft.com/office/drawing/2014/main" id="{D7BA917F-43BE-A1C1-D3F1-F9E987658634}"/>
              </a:ext>
            </a:extLst>
          </p:cNvPr>
          <p:cNvSpPr txBox="1"/>
          <p:nvPr/>
        </p:nvSpPr>
        <p:spPr>
          <a:xfrm>
            <a:off x="5516692" y="1447800"/>
            <a:ext cx="44196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crea una instancia de la clase Proceso y asigna la instancia a la variable: objproceso</a:t>
            </a:r>
            <a:endParaRPr lang="es-PE" sz="1600" dirty="0"/>
          </a:p>
        </p:txBody>
      </p:sp>
      <p:pic>
        <p:nvPicPr>
          <p:cNvPr id="7" name="Imagen 6">
            <a:extLst>
              <a:ext uri="{FF2B5EF4-FFF2-40B4-BE49-F238E27FC236}">
                <a16:creationId xmlns:a16="http://schemas.microsoft.com/office/drawing/2014/main" id="{7DB40D97-FB15-5E3B-42EF-62C261C86445}"/>
              </a:ext>
            </a:extLst>
          </p:cNvPr>
          <p:cNvPicPr>
            <a:picLocks noChangeAspect="1"/>
          </p:cNvPicPr>
          <p:nvPr/>
        </p:nvPicPr>
        <p:blipFill>
          <a:blip r:embed="rId5"/>
          <a:stretch>
            <a:fillRect/>
          </a:stretch>
        </p:blipFill>
        <p:spPr>
          <a:xfrm>
            <a:off x="4285527" y="2590800"/>
            <a:ext cx="7830273" cy="4191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0F40B7F2-33E2-1F2E-D9D6-47A3CC6F50AB}"/>
              </a:ext>
            </a:extLst>
          </p:cNvPr>
          <p:cNvSpPr txBox="1"/>
          <p:nvPr/>
        </p:nvSpPr>
        <p:spPr>
          <a:xfrm>
            <a:off x="3352799" y="4267200"/>
            <a:ext cx="856527"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a:t>
            </a:r>
          </a:p>
          <a:p>
            <a:pPr marL="0" indent="0">
              <a:buNone/>
            </a:pPr>
            <a:r>
              <a:rPr lang="es-ES" sz="1600" dirty="0"/>
              <a:t>el icono</a:t>
            </a:r>
            <a:endParaRPr lang="es-PE" sz="1600" dirty="0"/>
          </a:p>
        </p:txBody>
      </p:sp>
      <p:pic>
        <p:nvPicPr>
          <p:cNvPr id="9" name="Gráfico 8" descr="Mano con dedo índice apuntando a la derecha con relleno sólido">
            <a:extLst>
              <a:ext uri="{FF2B5EF4-FFF2-40B4-BE49-F238E27FC236}">
                <a16:creationId xmlns:a16="http://schemas.microsoft.com/office/drawing/2014/main" id="{27F4B1EB-6E7D-AD0D-67B0-DD2158A1B3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09327" y="4407480"/>
            <a:ext cx="358913" cy="316920"/>
          </a:xfrm>
          <a:prstGeom prst="rect">
            <a:avLst/>
          </a:prstGeom>
        </p:spPr>
      </p:pic>
      <p:pic>
        <p:nvPicPr>
          <p:cNvPr id="10" name="Gráfico 9" descr="Mano con dedo índice apuntando a la derecha con relleno sólido">
            <a:extLst>
              <a:ext uri="{FF2B5EF4-FFF2-40B4-BE49-F238E27FC236}">
                <a16:creationId xmlns:a16="http://schemas.microsoft.com/office/drawing/2014/main" id="{4B2175CF-5C17-E345-F514-4170F63D53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550637" y="4958466"/>
            <a:ext cx="517783" cy="457202"/>
          </a:xfrm>
          <a:prstGeom prst="rect">
            <a:avLst/>
          </a:prstGeom>
        </p:spPr>
      </p:pic>
      <p:sp>
        <p:nvSpPr>
          <p:cNvPr id="11" name="CuadroTexto 10">
            <a:extLst>
              <a:ext uri="{FF2B5EF4-FFF2-40B4-BE49-F238E27FC236}">
                <a16:creationId xmlns:a16="http://schemas.microsoft.com/office/drawing/2014/main" id="{3B5DC2E3-3F4C-1D8E-4EC0-C46F01697562}"/>
              </a:ext>
            </a:extLst>
          </p:cNvPr>
          <p:cNvSpPr txBox="1"/>
          <p:nvPr/>
        </p:nvSpPr>
        <p:spPr>
          <a:xfrm>
            <a:off x="4742727" y="5410200"/>
            <a:ext cx="2286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primera opción</a:t>
            </a:r>
            <a:endParaRPr lang="es-PE" sz="1600" dirty="0"/>
          </a:p>
        </p:txBody>
      </p:sp>
    </p:spTree>
    <p:extLst>
      <p:ext uri="{BB962C8B-B14F-4D97-AF65-F5344CB8AC3E}">
        <p14:creationId xmlns:p14="http://schemas.microsoft.com/office/powerpoint/2010/main" val="12783161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008127C-4603-A8F9-75C4-E83A7A7B415E}"/>
              </a:ext>
            </a:extLst>
          </p:cNvPr>
          <p:cNvPicPr>
            <a:picLocks noChangeAspect="1"/>
          </p:cNvPicPr>
          <p:nvPr/>
        </p:nvPicPr>
        <p:blipFill>
          <a:blip r:embed="rId2"/>
          <a:stretch>
            <a:fillRect/>
          </a:stretch>
        </p:blipFill>
        <p:spPr>
          <a:xfrm>
            <a:off x="150913" y="76200"/>
            <a:ext cx="8688287" cy="2209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06223FE2-D47D-B991-2F1A-2A091F65BB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763000" y="1181100"/>
            <a:ext cx="517783" cy="457202"/>
          </a:xfrm>
          <a:prstGeom prst="rect">
            <a:avLst/>
          </a:prstGeom>
        </p:spPr>
      </p:pic>
      <p:sp>
        <p:nvSpPr>
          <p:cNvPr id="5" name="CuadroTexto 4">
            <a:extLst>
              <a:ext uri="{FF2B5EF4-FFF2-40B4-BE49-F238E27FC236}">
                <a16:creationId xmlns:a16="http://schemas.microsoft.com/office/drawing/2014/main" id="{FFE7550F-EF90-27B5-B789-A1C672AECC6A}"/>
              </a:ext>
            </a:extLst>
          </p:cNvPr>
          <p:cNvSpPr txBox="1"/>
          <p:nvPr/>
        </p:nvSpPr>
        <p:spPr>
          <a:xfrm>
            <a:off x="9251191" y="1219200"/>
            <a:ext cx="23622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Clase Proceso, importado</a:t>
            </a:r>
            <a:endParaRPr lang="es-PE" sz="1600" dirty="0"/>
          </a:p>
        </p:txBody>
      </p:sp>
      <p:pic>
        <p:nvPicPr>
          <p:cNvPr id="7" name="Imagen 6">
            <a:extLst>
              <a:ext uri="{FF2B5EF4-FFF2-40B4-BE49-F238E27FC236}">
                <a16:creationId xmlns:a16="http://schemas.microsoft.com/office/drawing/2014/main" id="{1AA74E53-824E-31C2-CD31-79199464D1B9}"/>
              </a:ext>
            </a:extLst>
          </p:cNvPr>
          <p:cNvPicPr>
            <a:picLocks noChangeAspect="1"/>
          </p:cNvPicPr>
          <p:nvPr/>
        </p:nvPicPr>
        <p:blipFill>
          <a:blip r:embed="rId5"/>
          <a:stretch>
            <a:fillRect/>
          </a:stretch>
        </p:blipFill>
        <p:spPr>
          <a:xfrm>
            <a:off x="3383788" y="2438400"/>
            <a:ext cx="7185086" cy="4332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ráfico 7" descr="Mano con dedo índice apuntando a la derecha con relleno sólido">
            <a:extLst>
              <a:ext uri="{FF2B5EF4-FFF2-40B4-BE49-F238E27FC236}">
                <a16:creationId xmlns:a16="http://schemas.microsoft.com/office/drawing/2014/main" id="{38B7F811-E13F-448C-7520-D615611C79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297291" y="5753100"/>
            <a:ext cx="517783" cy="457202"/>
          </a:xfrm>
          <a:prstGeom prst="rect">
            <a:avLst/>
          </a:prstGeom>
        </p:spPr>
      </p:pic>
      <p:sp>
        <p:nvSpPr>
          <p:cNvPr id="9" name="CuadroTexto 8">
            <a:extLst>
              <a:ext uri="{FF2B5EF4-FFF2-40B4-BE49-F238E27FC236}">
                <a16:creationId xmlns:a16="http://schemas.microsoft.com/office/drawing/2014/main" id="{3253FC54-072E-3358-EC0B-68F75224C01E}"/>
              </a:ext>
            </a:extLst>
          </p:cNvPr>
          <p:cNvSpPr txBox="1"/>
          <p:nvPr/>
        </p:nvSpPr>
        <p:spPr>
          <a:xfrm>
            <a:off x="8785482" y="5663625"/>
            <a:ext cx="3254118"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genera un método: Llenar_Datos_Alumno de tipo void</a:t>
            </a:r>
            <a:endParaRPr lang="es-PE" sz="1600" dirty="0"/>
          </a:p>
        </p:txBody>
      </p:sp>
    </p:spTree>
    <p:extLst>
      <p:ext uri="{BB962C8B-B14F-4D97-AF65-F5344CB8AC3E}">
        <p14:creationId xmlns:p14="http://schemas.microsoft.com/office/powerpoint/2010/main" val="35759048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1D981B9-BB7B-FBDD-B62B-809D01B2B5A3}"/>
              </a:ext>
            </a:extLst>
          </p:cNvPr>
          <p:cNvPicPr>
            <a:picLocks noChangeAspect="1"/>
          </p:cNvPicPr>
          <p:nvPr/>
        </p:nvPicPr>
        <p:blipFill>
          <a:blip r:embed="rId2"/>
          <a:stretch>
            <a:fillRect/>
          </a:stretch>
        </p:blipFill>
        <p:spPr>
          <a:xfrm>
            <a:off x="228600" y="1066800"/>
            <a:ext cx="10554975" cy="5562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E43E4084-E081-F991-5B68-DE13AD81C9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8961309" y="5516691"/>
            <a:ext cx="517783" cy="457202"/>
          </a:xfrm>
          <a:prstGeom prst="rect">
            <a:avLst/>
          </a:prstGeom>
        </p:spPr>
      </p:pic>
      <p:sp>
        <p:nvSpPr>
          <p:cNvPr id="5" name="CuadroTexto 4">
            <a:extLst>
              <a:ext uri="{FF2B5EF4-FFF2-40B4-BE49-F238E27FC236}">
                <a16:creationId xmlns:a16="http://schemas.microsoft.com/office/drawing/2014/main" id="{B26E9AB7-F8B3-01FC-0971-927D434BC98C}"/>
              </a:ext>
            </a:extLst>
          </p:cNvPr>
          <p:cNvSpPr txBox="1"/>
          <p:nvPr/>
        </p:nvSpPr>
        <p:spPr>
          <a:xfrm>
            <a:off x="6629400" y="4038600"/>
            <a:ext cx="5334000" cy="144655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algn="just"/>
            <a:r>
              <a:rPr lang="es-ES" sz="1600" dirty="0"/>
              <a:t>Se invoca a un método: Listado_Alumno, en el objeto objproceso de la clase Proceso.</a:t>
            </a:r>
          </a:p>
          <a:p>
            <a:pPr algn="just"/>
            <a:endParaRPr lang="es-ES" sz="800" dirty="0"/>
          </a:p>
          <a:p>
            <a:pPr algn="just"/>
            <a:r>
              <a:rPr lang="es-ES" sz="1600" dirty="0"/>
              <a:t>El resultado del método: Listado_Alumno, se utiliza para establecer el modelo de datos hacia el componente: Jtlistado, por medio del método: setModel.</a:t>
            </a:r>
            <a:endParaRPr lang="es-PE" sz="1600" dirty="0"/>
          </a:p>
        </p:txBody>
      </p:sp>
    </p:spTree>
    <p:extLst>
      <p:ext uri="{BB962C8B-B14F-4D97-AF65-F5344CB8AC3E}">
        <p14:creationId xmlns:p14="http://schemas.microsoft.com/office/powerpoint/2010/main" val="38334354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5464CDA-29AA-882C-D9BA-4CCFAD087837}"/>
              </a:ext>
            </a:extLst>
          </p:cNvPr>
          <p:cNvPicPr>
            <a:picLocks noChangeAspect="1"/>
          </p:cNvPicPr>
          <p:nvPr/>
        </p:nvPicPr>
        <p:blipFill>
          <a:blip r:embed="rId2"/>
          <a:stretch>
            <a:fillRect/>
          </a:stretch>
        </p:blipFill>
        <p:spPr>
          <a:xfrm>
            <a:off x="1066800" y="990600"/>
            <a:ext cx="10365293" cy="5748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CB290180-F89F-03EC-6588-58F4DF5978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6217409" y="4686300"/>
            <a:ext cx="517783" cy="457202"/>
          </a:xfrm>
          <a:prstGeom prst="rect">
            <a:avLst/>
          </a:prstGeom>
        </p:spPr>
      </p:pic>
      <p:sp>
        <p:nvSpPr>
          <p:cNvPr id="5" name="CuadroTexto 4">
            <a:extLst>
              <a:ext uri="{FF2B5EF4-FFF2-40B4-BE49-F238E27FC236}">
                <a16:creationId xmlns:a16="http://schemas.microsoft.com/office/drawing/2014/main" id="{8D80A886-3ECA-E4B0-FE93-4A4308C54D1B}"/>
              </a:ext>
            </a:extLst>
          </p:cNvPr>
          <p:cNvSpPr txBox="1"/>
          <p:nvPr/>
        </p:nvSpPr>
        <p:spPr>
          <a:xfrm>
            <a:off x="6705600" y="4572000"/>
            <a:ext cx="35814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En el constructor de la clase, se invoca al método: Llenar_Datos_Alumno</a:t>
            </a:r>
            <a:endParaRPr lang="es-PE" sz="1600" dirty="0"/>
          </a:p>
        </p:txBody>
      </p:sp>
    </p:spTree>
    <p:extLst>
      <p:ext uri="{BB962C8B-B14F-4D97-AF65-F5344CB8AC3E}">
        <p14:creationId xmlns:p14="http://schemas.microsoft.com/office/powerpoint/2010/main" val="2774701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E85B7D1F-054D-5960-426D-F496999C72FC}"/>
              </a:ext>
            </a:extLst>
          </p:cNvPr>
          <p:cNvPicPr>
            <a:picLocks noChangeAspect="1"/>
          </p:cNvPicPr>
          <p:nvPr/>
        </p:nvPicPr>
        <p:blipFill>
          <a:blip r:embed="rId2"/>
          <a:stretch>
            <a:fillRect/>
          </a:stretch>
        </p:blipFill>
        <p:spPr>
          <a:xfrm>
            <a:off x="76200" y="76200"/>
            <a:ext cx="7184838" cy="3495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Gráfico 6" descr="Mano con dedo índice apuntando a la derecha con relleno sólido">
            <a:extLst>
              <a:ext uri="{FF2B5EF4-FFF2-40B4-BE49-F238E27FC236}">
                <a16:creationId xmlns:a16="http://schemas.microsoft.com/office/drawing/2014/main" id="{FFA5FBF5-1B23-1290-FDB5-88A64805FC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2564054" y="474421"/>
            <a:ext cx="457200" cy="403708"/>
          </a:xfrm>
          <a:prstGeom prst="rect">
            <a:avLst/>
          </a:prstGeom>
        </p:spPr>
      </p:pic>
      <p:sp>
        <p:nvSpPr>
          <p:cNvPr id="8" name="CuadroTexto 7">
            <a:extLst>
              <a:ext uri="{FF2B5EF4-FFF2-40B4-BE49-F238E27FC236}">
                <a16:creationId xmlns:a16="http://schemas.microsoft.com/office/drawing/2014/main" id="{7399D858-6FEC-1169-C9A0-B36F3DAEC6F0}"/>
              </a:ext>
            </a:extLst>
          </p:cNvPr>
          <p:cNvSpPr txBox="1"/>
          <p:nvPr/>
        </p:nvSpPr>
        <p:spPr>
          <a:xfrm>
            <a:off x="2971800" y="165917"/>
            <a:ext cx="3657600"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Clic derecho en: com.company.proyectolistado01</a:t>
            </a:r>
            <a:endParaRPr lang="es-PE" dirty="0"/>
          </a:p>
        </p:txBody>
      </p:sp>
      <p:pic>
        <p:nvPicPr>
          <p:cNvPr id="9" name="Gráfico 8" descr="Mano con dedo índice apuntando a la derecha con relleno sólido">
            <a:extLst>
              <a:ext uri="{FF2B5EF4-FFF2-40B4-BE49-F238E27FC236}">
                <a16:creationId xmlns:a16="http://schemas.microsoft.com/office/drawing/2014/main" id="{C8BBCD59-05CA-21E0-57C3-7059182E85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108821" y="1474992"/>
            <a:ext cx="457200" cy="403708"/>
          </a:xfrm>
          <a:prstGeom prst="rect">
            <a:avLst/>
          </a:prstGeom>
        </p:spPr>
      </p:pic>
      <p:sp>
        <p:nvSpPr>
          <p:cNvPr id="10" name="CuadroTexto 9">
            <a:extLst>
              <a:ext uri="{FF2B5EF4-FFF2-40B4-BE49-F238E27FC236}">
                <a16:creationId xmlns:a16="http://schemas.microsoft.com/office/drawing/2014/main" id="{42B3E2A0-B92D-015F-491A-8F12B2ECB3EE}"/>
              </a:ext>
            </a:extLst>
          </p:cNvPr>
          <p:cNvSpPr txBox="1"/>
          <p:nvPr/>
        </p:nvSpPr>
        <p:spPr>
          <a:xfrm>
            <a:off x="2133600" y="1895475"/>
            <a:ext cx="25908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Clic en la opción: New</a:t>
            </a:r>
            <a:endParaRPr lang="es-PE" dirty="0"/>
          </a:p>
        </p:txBody>
      </p:sp>
      <p:pic>
        <p:nvPicPr>
          <p:cNvPr id="11" name="Gráfico 10" descr="Mano con dedo índice apuntando a la derecha con relleno sólido">
            <a:extLst>
              <a:ext uri="{FF2B5EF4-FFF2-40B4-BE49-F238E27FC236}">
                <a16:creationId xmlns:a16="http://schemas.microsoft.com/office/drawing/2014/main" id="{B4BF41DE-6DBB-A0C0-F2F5-F393C48408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649606" y="2065482"/>
            <a:ext cx="457200" cy="403708"/>
          </a:xfrm>
          <a:prstGeom prst="rect">
            <a:avLst/>
          </a:prstGeom>
        </p:spPr>
      </p:pic>
      <p:sp>
        <p:nvSpPr>
          <p:cNvPr id="12" name="CuadroTexto 11">
            <a:extLst>
              <a:ext uri="{FF2B5EF4-FFF2-40B4-BE49-F238E27FC236}">
                <a16:creationId xmlns:a16="http://schemas.microsoft.com/office/drawing/2014/main" id="{FF512411-243D-597D-8632-CDF5D8EE0143}"/>
              </a:ext>
            </a:extLst>
          </p:cNvPr>
          <p:cNvSpPr txBox="1"/>
          <p:nvPr/>
        </p:nvSpPr>
        <p:spPr>
          <a:xfrm>
            <a:off x="4152979" y="2485965"/>
            <a:ext cx="3390821"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dirty="0"/>
              <a:t>Clic en la opción: Java Package</a:t>
            </a:r>
            <a:endParaRPr lang="es-PE" dirty="0"/>
          </a:p>
        </p:txBody>
      </p:sp>
      <p:pic>
        <p:nvPicPr>
          <p:cNvPr id="14" name="Imagen 13">
            <a:extLst>
              <a:ext uri="{FF2B5EF4-FFF2-40B4-BE49-F238E27FC236}">
                <a16:creationId xmlns:a16="http://schemas.microsoft.com/office/drawing/2014/main" id="{7B585963-8305-D629-EFAB-4F7B362F68EB}"/>
              </a:ext>
            </a:extLst>
          </p:cNvPr>
          <p:cNvPicPr>
            <a:picLocks noChangeAspect="1"/>
          </p:cNvPicPr>
          <p:nvPr/>
        </p:nvPicPr>
        <p:blipFill>
          <a:blip r:embed="rId5"/>
          <a:stretch>
            <a:fillRect/>
          </a:stretch>
        </p:blipFill>
        <p:spPr>
          <a:xfrm>
            <a:off x="6639400" y="2971800"/>
            <a:ext cx="5400200" cy="37644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586788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5FD678C5-BFDF-FDA6-26B9-4466441F93CA}"/>
              </a:ext>
            </a:extLst>
          </p:cNvPr>
          <p:cNvSpPr/>
          <p:nvPr/>
        </p:nvSpPr>
        <p:spPr>
          <a:xfrm>
            <a:off x="2230427" y="28194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Ejecutar La Aplicación</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151172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E023C3E-5F7B-42E3-F06A-F4F7112AEC70}"/>
              </a:ext>
            </a:extLst>
          </p:cNvPr>
          <p:cNvPicPr>
            <a:picLocks noChangeAspect="1"/>
          </p:cNvPicPr>
          <p:nvPr/>
        </p:nvPicPr>
        <p:blipFill>
          <a:blip r:embed="rId2"/>
          <a:stretch>
            <a:fillRect/>
          </a:stretch>
        </p:blipFill>
        <p:spPr>
          <a:xfrm>
            <a:off x="140291" y="990600"/>
            <a:ext cx="11899309"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67180EFF-BC82-7163-87ED-6B893C4F60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6294310" y="4526091"/>
            <a:ext cx="517783" cy="457202"/>
          </a:xfrm>
          <a:prstGeom prst="rect">
            <a:avLst/>
          </a:prstGeom>
        </p:spPr>
      </p:pic>
      <p:sp>
        <p:nvSpPr>
          <p:cNvPr id="5" name="CuadroTexto 4">
            <a:extLst>
              <a:ext uri="{FF2B5EF4-FFF2-40B4-BE49-F238E27FC236}">
                <a16:creationId xmlns:a16="http://schemas.microsoft.com/office/drawing/2014/main" id="{2FBCA92C-6754-92D1-6C00-338ACD5C8E50}"/>
              </a:ext>
            </a:extLst>
          </p:cNvPr>
          <p:cNvSpPr txBox="1"/>
          <p:nvPr/>
        </p:nvSpPr>
        <p:spPr>
          <a:xfrm>
            <a:off x="4800600" y="5000715"/>
            <a:ext cx="3810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agregan registros hacia la tabla: Alumno</a:t>
            </a:r>
            <a:endParaRPr lang="es-PE" sz="1600" dirty="0"/>
          </a:p>
        </p:txBody>
      </p:sp>
    </p:spTree>
    <p:extLst>
      <p:ext uri="{BB962C8B-B14F-4D97-AF65-F5344CB8AC3E}">
        <p14:creationId xmlns:p14="http://schemas.microsoft.com/office/powerpoint/2010/main" val="15950944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C9A788D-B7C4-5651-8BC8-BB23E8C3DCDC}"/>
              </a:ext>
            </a:extLst>
          </p:cNvPr>
          <p:cNvPicPr>
            <a:picLocks noChangeAspect="1"/>
          </p:cNvPicPr>
          <p:nvPr/>
        </p:nvPicPr>
        <p:blipFill>
          <a:blip r:embed="rId2"/>
          <a:stretch>
            <a:fillRect/>
          </a:stretch>
        </p:blipFill>
        <p:spPr>
          <a:xfrm>
            <a:off x="152400" y="76200"/>
            <a:ext cx="4313252" cy="3505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C2F4CFC1-0646-0098-13BF-6E2E0A7549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312409" y="342900"/>
            <a:ext cx="517783" cy="457202"/>
          </a:xfrm>
          <a:prstGeom prst="rect">
            <a:avLst/>
          </a:prstGeom>
        </p:spPr>
      </p:pic>
      <p:sp>
        <p:nvSpPr>
          <p:cNvPr id="5" name="CuadroTexto 4">
            <a:extLst>
              <a:ext uri="{FF2B5EF4-FFF2-40B4-BE49-F238E27FC236}">
                <a16:creationId xmlns:a16="http://schemas.microsoft.com/office/drawing/2014/main" id="{0251ED32-7C08-896B-C0E7-D6BE2D4212E1}"/>
              </a:ext>
            </a:extLst>
          </p:cNvPr>
          <p:cNvSpPr txBox="1"/>
          <p:nvPr/>
        </p:nvSpPr>
        <p:spPr>
          <a:xfrm>
            <a:off x="4800600" y="347246"/>
            <a:ext cx="20574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flecha abajo</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582768DD-13F6-9E65-84AE-C412D394B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267200" y="1066798"/>
            <a:ext cx="517783" cy="457202"/>
          </a:xfrm>
          <a:prstGeom prst="rect">
            <a:avLst/>
          </a:prstGeom>
        </p:spPr>
      </p:pic>
      <p:sp>
        <p:nvSpPr>
          <p:cNvPr id="7" name="CuadroTexto 6">
            <a:extLst>
              <a:ext uri="{FF2B5EF4-FFF2-40B4-BE49-F238E27FC236}">
                <a16:creationId xmlns:a16="http://schemas.microsoft.com/office/drawing/2014/main" id="{472BC1EE-ACDE-0AAC-5D93-9FB8004A9E7E}"/>
              </a:ext>
            </a:extLst>
          </p:cNvPr>
          <p:cNvSpPr txBox="1"/>
          <p:nvPr/>
        </p:nvSpPr>
        <p:spPr>
          <a:xfrm>
            <a:off x="4755391" y="1109244"/>
            <a:ext cx="2629272"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Customize</a:t>
            </a:r>
            <a:endParaRPr lang="es-PE" sz="1600" dirty="0"/>
          </a:p>
        </p:txBody>
      </p:sp>
      <p:pic>
        <p:nvPicPr>
          <p:cNvPr id="9" name="Imagen 8">
            <a:extLst>
              <a:ext uri="{FF2B5EF4-FFF2-40B4-BE49-F238E27FC236}">
                <a16:creationId xmlns:a16="http://schemas.microsoft.com/office/drawing/2014/main" id="{94DDDBAF-93FF-0401-7D92-55C1A711D5D4}"/>
              </a:ext>
            </a:extLst>
          </p:cNvPr>
          <p:cNvPicPr>
            <a:picLocks noChangeAspect="1"/>
          </p:cNvPicPr>
          <p:nvPr/>
        </p:nvPicPr>
        <p:blipFill>
          <a:blip r:embed="rId5"/>
          <a:stretch>
            <a:fillRect/>
          </a:stretch>
        </p:blipFill>
        <p:spPr>
          <a:xfrm>
            <a:off x="4907791" y="1600200"/>
            <a:ext cx="7055609" cy="51113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Gráfico 9" descr="Mano con dedo índice apuntando a la derecha con relleno sólido">
            <a:extLst>
              <a:ext uri="{FF2B5EF4-FFF2-40B4-BE49-F238E27FC236}">
                <a16:creationId xmlns:a16="http://schemas.microsoft.com/office/drawing/2014/main" id="{220AC039-52ED-56FB-8AEF-036FD29626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285172" y="3246307"/>
            <a:ext cx="517783" cy="457202"/>
          </a:xfrm>
          <a:prstGeom prst="rect">
            <a:avLst/>
          </a:prstGeom>
        </p:spPr>
      </p:pic>
      <p:sp>
        <p:nvSpPr>
          <p:cNvPr id="11" name="CuadroTexto 10">
            <a:extLst>
              <a:ext uri="{FF2B5EF4-FFF2-40B4-BE49-F238E27FC236}">
                <a16:creationId xmlns:a16="http://schemas.microsoft.com/office/drawing/2014/main" id="{41D12E41-2FD6-3381-5ED8-001BEB45B602}"/>
              </a:ext>
            </a:extLst>
          </p:cNvPr>
          <p:cNvSpPr txBox="1"/>
          <p:nvPr/>
        </p:nvSpPr>
        <p:spPr>
          <a:xfrm>
            <a:off x="4572000" y="3700046"/>
            <a:ext cx="2209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Run</a:t>
            </a:r>
            <a:endParaRPr lang="es-PE" sz="1600" dirty="0"/>
          </a:p>
        </p:txBody>
      </p:sp>
      <p:pic>
        <p:nvPicPr>
          <p:cNvPr id="12" name="Gráfico 11" descr="Mano con dedo índice apuntando a la derecha con relleno sólido">
            <a:extLst>
              <a:ext uri="{FF2B5EF4-FFF2-40B4-BE49-F238E27FC236}">
                <a16:creationId xmlns:a16="http://schemas.microsoft.com/office/drawing/2014/main" id="{1C68C8CE-8F5D-7222-25E9-F78E3B6B0F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1171110" y="2636707"/>
            <a:ext cx="517783" cy="457202"/>
          </a:xfrm>
          <a:prstGeom prst="rect">
            <a:avLst/>
          </a:prstGeom>
        </p:spPr>
      </p:pic>
      <p:sp>
        <p:nvSpPr>
          <p:cNvPr id="13" name="CuadroTexto 12">
            <a:extLst>
              <a:ext uri="{FF2B5EF4-FFF2-40B4-BE49-F238E27FC236}">
                <a16:creationId xmlns:a16="http://schemas.microsoft.com/office/drawing/2014/main" id="{E705C186-75F8-2AF1-0520-5BFA3A7C27F2}"/>
              </a:ext>
            </a:extLst>
          </p:cNvPr>
          <p:cNvSpPr txBox="1"/>
          <p:nvPr/>
        </p:nvSpPr>
        <p:spPr>
          <a:xfrm>
            <a:off x="9630032" y="3090446"/>
            <a:ext cx="233336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Browse</a:t>
            </a:r>
            <a:endParaRPr lang="es-PE" sz="1600" dirty="0"/>
          </a:p>
        </p:txBody>
      </p:sp>
    </p:spTree>
    <p:extLst>
      <p:ext uri="{BB962C8B-B14F-4D97-AF65-F5344CB8AC3E}">
        <p14:creationId xmlns:p14="http://schemas.microsoft.com/office/powerpoint/2010/main" val="41064823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0840D9D-9F96-7BA9-0366-3206B4B7541B}"/>
              </a:ext>
            </a:extLst>
          </p:cNvPr>
          <p:cNvPicPr>
            <a:picLocks noChangeAspect="1"/>
          </p:cNvPicPr>
          <p:nvPr/>
        </p:nvPicPr>
        <p:blipFill>
          <a:blip r:embed="rId2"/>
          <a:stretch>
            <a:fillRect/>
          </a:stretch>
        </p:blipFill>
        <p:spPr>
          <a:xfrm>
            <a:off x="152400" y="76200"/>
            <a:ext cx="3896400" cy="3886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9E518BD9-B746-6C10-4988-743C830133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865309" y="868490"/>
            <a:ext cx="517783" cy="457202"/>
          </a:xfrm>
          <a:prstGeom prst="rect">
            <a:avLst/>
          </a:prstGeom>
        </p:spPr>
      </p:pic>
      <p:sp>
        <p:nvSpPr>
          <p:cNvPr id="5" name="CuadroTexto 4">
            <a:extLst>
              <a:ext uri="{FF2B5EF4-FFF2-40B4-BE49-F238E27FC236}">
                <a16:creationId xmlns:a16="http://schemas.microsoft.com/office/drawing/2014/main" id="{41C2D537-D3E6-1401-8BF5-E8C9EB57BD33}"/>
              </a:ext>
            </a:extLst>
          </p:cNvPr>
          <p:cNvSpPr txBox="1"/>
          <p:nvPr/>
        </p:nvSpPr>
        <p:spPr>
          <a:xfrm>
            <a:off x="2057401" y="1320225"/>
            <a:ext cx="1981199"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formulario: JF_CrudAlumno</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46A3DA71-F9BE-DCD5-E940-15CE48D53E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700118" y="3141859"/>
            <a:ext cx="517783" cy="457202"/>
          </a:xfrm>
          <a:prstGeom prst="rect">
            <a:avLst/>
          </a:prstGeom>
        </p:spPr>
      </p:pic>
      <p:sp>
        <p:nvSpPr>
          <p:cNvPr id="7" name="CuadroTexto 6">
            <a:extLst>
              <a:ext uri="{FF2B5EF4-FFF2-40B4-BE49-F238E27FC236}">
                <a16:creationId xmlns:a16="http://schemas.microsoft.com/office/drawing/2014/main" id="{419BD163-4A3D-85B7-B4FF-E99CDA3C995C}"/>
              </a:ext>
            </a:extLst>
          </p:cNvPr>
          <p:cNvSpPr txBox="1"/>
          <p:nvPr/>
        </p:nvSpPr>
        <p:spPr>
          <a:xfrm>
            <a:off x="1143000" y="2539425"/>
            <a:ext cx="1698592"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PE" sz="1600" dirty="0"/>
              <a:t>Clic en el botón:</a:t>
            </a:r>
          </a:p>
          <a:p>
            <a:pPr marL="0" indent="0">
              <a:buNone/>
            </a:pPr>
            <a:r>
              <a:rPr lang="es-PE" sz="1600" dirty="0"/>
              <a:t>Select Main Class</a:t>
            </a:r>
          </a:p>
        </p:txBody>
      </p:sp>
      <p:pic>
        <p:nvPicPr>
          <p:cNvPr id="9" name="Imagen 8">
            <a:extLst>
              <a:ext uri="{FF2B5EF4-FFF2-40B4-BE49-F238E27FC236}">
                <a16:creationId xmlns:a16="http://schemas.microsoft.com/office/drawing/2014/main" id="{F30BA8FA-CDCB-FCD9-EC4B-234DE729C281}"/>
              </a:ext>
            </a:extLst>
          </p:cNvPr>
          <p:cNvPicPr>
            <a:picLocks noChangeAspect="1"/>
          </p:cNvPicPr>
          <p:nvPr/>
        </p:nvPicPr>
        <p:blipFill>
          <a:blip r:embed="rId5"/>
          <a:stretch>
            <a:fillRect/>
          </a:stretch>
        </p:blipFill>
        <p:spPr>
          <a:xfrm>
            <a:off x="4191000" y="990600"/>
            <a:ext cx="7888864" cy="571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Gráfico 9" descr="Mano con dedo índice apuntando a la derecha con relleno sólido">
            <a:extLst>
              <a:ext uri="{FF2B5EF4-FFF2-40B4-BE49-F238E27FC236}">
                <a16:creationId xmlns:a16="http://schemas.microsoft.com/office/drawing/2014/main" id="{B58B46AB-C909-5BE5-6AA2-1B3964B411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9777318" y="5913307"/>
            <a:ext cx="517783" cy="457202"/>
          </a:xfrm>
          <a:prstGeom prst="rect">
            <a:avLst/>
          </a:prstGeom>
        </p:spPr>
      </p:pic>
      <p:sp>
        <p:nvSpPr>
          <p:cNvPr id="11" name="CuadroTexto 10">
            <a:extLst>
              <a:ext uri="{FF2B5EF4-FFF2-40B4-BE49-F238E27FC236}">
                <a16:creationId xmlns:a16="http://schemas.microsoft.com/office/drawing/2014/main" id="{BB433FF5-7436-02E8-D16E-ED4A63D2B8BB}"/>
              </a:ext>
            </a:extLst>
          </p:cNvPr>
          <p:cNvSpPr txBox="1"/>
          <p:nvPr/>
        </p:nvSpPr>
        <p:spPr>
          <a:xfrm>
            <a:off x="9144000" y="5557094"/>
            <a:ext cx="19812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PE" sz="1600" dirty="0"/>
              <a:t>Clic en el botón: OK</a:t>
            </a:r>
          </a:p>
        </p:txBody>
      </p:sp>
    </p:spTree>
    <p:extLst>
      <p:ext uri="{BB962C8B-B14F-4D97-AF65-F5344CB8AC3E}">
        <p14:creationId xmlns:p14="http://schemas.microsoft.com/office/powerpoint/2010/main" val="25379053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77C89FE-F34A-09F2-C7A1-F3648C3AA2CF}"/>
              </a:ext>
            </a:extLst>
          </p:cNvPr>
          <p:cNvPicPr>
            <a:picLocks noChangeAspect="1"/>
          </p:cNvPicPr>
          <p:nvPr/>
        </p:nvPicPr>
        <p:blipFill>
          <a:blip r:embed="rId2"/>
          <a:stretch>
            <a:fillRect/>
          </a:stretch>
        </p:blipFill>
        <p:spPr>
          <a:xfrm>
            <a:off x="76200" y="76200"/>
            <a:ext cx="8153400" cy="10191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166873E3-C33E-7C23-66E5-19F4A5B5C6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273417" y="304800"/>
            <a:ext cx="517783" cy="457202"/>
          </a:xfrm>
          <a:prstGeom prst="rect">
            <a:avLst/>
          </a:prstGeom>
        </p:spPr>
      </p:pic>
      <p:sp>
        <p:nvSpPr>
          <p:cNvPr id="5" name="CuadroTexto 4">
            <a:extLst>
              <a:ext uri="{FF2B5EF4-FFF2-40B4-BE49-F238E27FC236}">
                <a16:creationId xmlns:a16="http://schemas.microsoft.com/office/drawing/2014/main" id="{A7A90835-1B61-BA53-4162-3FE3C26B99C4}"/>
              </a:ext>
            </a:extLst>
          </p:cNvPr>
          <p:cNvSpPr txBox="1"/>
          <p:nvPr/>
        </p:nvSpPr>
        <p:spPr>
          <a:xfrm>
            <a:off x="5750512" y="347246"/>
            <a:ext cx="263148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icono: Run Project</a:t>
            </a:r>
            <a:endParaRPr lang="es-PE" sz="1600" dirty="0"/>
          </a:p>
        </p:txBody>
      </p:sp>
      <p:pic>
        <p:nvPicPr>
          <p:cNvPr id="7" name="Imagen 6">
            <a:extLst>
              <a:ext uri="{FF2B5EF4-FFF2-40B4-BE49-F238E27FC236}">
                <a16:creationId xmlns:a16="http://schemas.microsoft.com/office/drawing/2014/main" id="{539E0225-1AD2-9FE0-4802-25CE65CA6E97}"/>
              </a:ext>
            </a:extLst>
          </p:cNvPr>
          <p:cNvPicPr>
            <a:picLocks noChangeAspect="1"/>
          </p:cNvPicPr>
          <p:nvPr/>
        </p:nvPicPr>
        <p:blipFill>
          <a:blip r:embed="rId5"/>
          <a:stretch>
            <a:fillRect/>
          </a:stretch>
        </p:blipFill>
        <p:spPr>
          <a:xfrm>
            <a:off x="1600200" y="1219200"/>
            <a:ext cx="8901113" cy="54863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236453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5200" y="2667000"/>
            <a:ext cx="4967859" cy="1513876"/>
          </a:xfrm>
          <a:prstGeom prst="rect">
            <a:avLst/>
          </a:prstGeom>
        </p:spPr>
        <p:txBody>
          <a:bodyPr vert="horz" wrap="square" lIns="0" tIns="178435" rIns="0" bIns="0" rtlCol="0">
            <a:spAutoFit/>
          </a:bodyPr>
          <a:lstStyle/>
          <a:p>
            <a:pPr marL="12700" marR="5080" algn="ctr">
              <a:lnSpc>
                <a:spcPts val="10370"/>
              </a:lnSpc>
              <a:spcBef>
                <a:spcPts val="1405"/>
              </a:spcBef>
            </a:pPr>
            <a:r>
              <a:rPr sz="8000" dirty="0">
                <a:solidFill>
                  <a:srgbClr val="001F5F"/>
                </a:solidFill>
              </a:rPr>
              <a:t>CIERRE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Marcador de contenido 2"/>
          <p:cNvSpPr>
            <a:spLocks noGrp="1"/>
          </p:cNvSpPr>
          <p:nvPr>
            <p:ph idx="4294967295"/>
          </p:nvPr>
        </p:nvSpPr>
        <p:spPr>
          <a:xfrm>
            <a:off x="457200" y="1600200"/>
            <a:ext cx="11506200" cy="3447098"/>
          </a:xfrm>
        </p:spPr>
        <p:txBody>
          <a:bodyPr/>
          <a:lstStyle/>
          <a:p>
            <a:pPr marL="457200" indent="-457200" algn="just">
              <a:buFont typeface="Arial" panose="020B0604020202020204" pitchFamily="34" charset="0"/>
              <a:buChar char="•"/>
            </a:pPr>
            <a:r>
              <a:rPr lang="es-ES" altLang="es-ES" sz="3200" kern="1200" spc="-20" dirty="0">
                <a:solidFill>
                  <a:srgbClr val="2C5294"/>
                </a:solidFill>
                <a:latin typeface="Segoe UI"/>
                <a:cs typeface="Segoe UI"/>
              </a:rPr>
              <a:t>¿Qué  aprendí en esta sesión de aprendizaje?</a:t>
            </a:r>
          </a:p>
          <a:p>
            <a:pPr marL="457200" indent="-457200" algn="just">
              <a:buFont typeface="Arial" panose="020B0604020202020204" pitchFamily="34" charset="0"/>
              <a:buChar char="•"/>
            </a:pPr>
            <a:endParaRPr lang="es-ES" altLang="es-ES" sz="3200" kern="1200" spc="-20" dirty="0">
              <a:solidFill>
                <a:srgbClr val="2C5294"/>
              </a:solidFill>
              <a:latin typeface="Segoe UI"/>
              <a:cs typeface="Segoe UI"/>
            </a:endParaRPr>
          </a:p>
          <a:p>
            <a:pPr marL="457200" indent="-457200" algn="just">
              <a:buFont typeface="Arial" panose="020B0604020202020204" pitchFamily="34" charset="0"/>
              <a:buChar char="•"/>
            </a:pPr>
            <a:r>
              <a:rPr lang="es-ES" altLang="es-ES" sz="3200" kern="1200" spc="-20" dirty="0">
                <a:solidFill>
                  <a:srgbClr val="2C5294"/>
                </a:solidFill>
                <a:latin typeface="Segoe UI"/>
                <a:cs typeface="Segoe UI"/>
              </a:rPr>
              <a:t>¿C</a:t>
            </a:r>
            <a:r>
              <a:rPr lang="es-ES" sz="3200" kern="1200" spc="-20" dirty="0">
                <a:solidFill>
                  <a:srgbClr val="2C5294"/>
                </a:solidFill>
                <a:latin typeface="Segoe UI"/>
                <a:cs typeface="Segoe UI"/>
              </a:rPr>
              <a:t>ómo definir y utilizar clases en Java para encapsular la lógica y los datos de un programa</a:t>
            </a:r>
            <a:r>
              <a:rPr lang="es-ES" altLang="es-ES" sz="3200" kern="1200" spc="-20" dirty="0">
                <a:solidFill>
                  <a:srgbClr val="2C5294"/>
                </a:solidFill>
                <a:latin typeface="Segoe UI"/>
                <a:cs typeface="Segoe UI"/>
              </a:rPr>
              <a:t>?</a:t>
            </a:r>
          </a:p>
          <a:p>
            <a:pPr marL="457200" indent="-457200" algn="just">
              <a:buFont typeface="Arial" panose="020B0604020202020204" pitchFamily="34" charset="0"/>
              <a:buChar char="•"/>
            </a:pPr>
            <a:endParaRPr lang="es-ES" altLang="es-ES" sz="3200" kern="1200" spc="-20" dirty="0">
              <a:solidFill>
                <a:srgbClr val="2C5294"/>
              </a:solidFill>
              <a:latin typeface="Segoe UI"/>
              <a:cs typeface="Segoe UI"/>
            </a:endParaRPr>
          </a:p>
          <a:p>
            <a:pPr marL="457200" indent="-457200" algn="just">
              <a:buFont typeface="Arial" panose="020B0604020202020204" pitchFamily="34" charset="0"/>
              <a:buChar char="•"/>
            </a:pPr>
            <a:r>
              <a:rPr lang="es-ES" altLang="es-ES" sz="3200" kern="1200" spc="-20" dirty="0">
                <a:solidFill>
                  <a:srgbClr val="2C5294"/>
                </a:solidFill>
                <a:latin typeface="Segoe UI"/>
                <a:cs typeface="Segoe UI"/>
              </a:rPr>
              <a:t>¿Cuáles son los pasos para ejecutar consultas SQL?</a:t>
            </a:r>
          </a:p>
          <a:p>
            <a:pPr algn="just"/>
            <a:endParaRPr lang="es-ES" altLang="es-ES" sz="3200" kern="1200" spc="-20" dirty="0">
              <a:solidFill>
                <a:srgbClr val="2C5294"/>
              </a:solidFill>
              <a:latin typeface="Segoe UI"/>
              <a:cs typeface="Segoe UI"/>
            </a:endParaRPr>
          </a:p>
        </p:txBody>
      </p:sp>
      <p:pic>
        <p:nvPicPr>
          <p:cNvPr id="35844" name="Imagen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bwMode="auto">
          <a:xfrm>
            <a:off x="5791200" y="5105400"/>
            <a:ext cx="1389026"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bject 2"/>
          <p:cNvSpPr txBox="1">
            <a:spLocks/>
          </p:cNvSpPr>
          <p:nvPr/>
        </p:nvSpPr>
        <p:spPr>
          <a:xfrm>
            <a:off x="3429000" y="56888"/>
            <a:ext cx="4967859" cy="1513876"/>
          </a:xfrm>
          <a:prstGeom prst="rect">
            <a:avLst/>
          </a:prstGeom>
        </p:spPr>
        <p:txBody>
          <a:bodyPr vert="horz" wrap="square" lIns="0" tIns="178435" rIns="0" bIns="0" rtlCol="0">
            <a:spAutoFit/>
          </a:bodyPr>
          <a:lstStyle>
            <a:lvl1pPr>
              <a:defRPr sz="2400" b="1" i="0">
                <a:solidFill>
                  <a:srgbClr val="1F3861"/>
                </a:solidFill>
                <a:latin typeface="Segoe UI"/>
                <a:ea typeface="+mj-ea"/>
                <a:cs typeface="Segoe UI"/>
              </a:defRPr>
            </a:lvl1pPr>
          </a:lstStyle>
          <a:p>
            <a:pPr marL="12700" marR="5080" algn="ctr">
              <a:lnSpc>
                <a:spcPts val="10370"/>
              </a:lnSpc>
              <a:spcBef>
                <a:spcPts val="1405"/>
              </a:spcBef>
            </a:pPr>
            <a:r>
              <a:rPr lang="en-US" sz="4800" kern="0" dirty="0">
                <a:solidFill>
                  <a:srgbClr val="001F5F"/>
                </a:solidFill>
              </a:rPr>
              <a:t>CIERRE</a:t>
            </a:r>
          </a:p>
        </p:txBody>
      </p:sp>
    </p:spTree>
    <p:extLst>
      <p:ext uri="{BB962C8B-B14F-4D97-AF65-F5344CB8AC3E}">
        <p14:creationId xmlns:p14="http://schemas.microsoft.com/office/powerpoint/2010/main" val="32968882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ADE9ECC-63B7-430C-B698-06BF175C38BA}"/>
              </a:ext>
            </a:extLst>
          </p:cNvPr>
          <p:cNvPicPr>
            <a:picLocks noChangeAspect="1"/>
          </p:cNvPicPr>
          <p:nvPr/>
        </p:nvPicPr>
        <p:blipFill>
          <a:blip r:embed="rId2"/>
          <a:stretch>
            <a:fillRect/>
          </a:stretch>
        </p:blipFill>
        <p:spPr>
          <a:xfrm>
            <a:off x="1600200" y="1371600"/>
            <a:ext cx="9503645" cy="4648200"/>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454442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1365</TotalTime>
  <Words>2450</Words>
  <Application>Microsoft Office PowerPoint</Application>
  <PresentationFormat>Panorámica</PresentationFormat>
  <Paragraphs>304</Paragraphs>
  <Slides>97</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97</vt:i4>
      </vt:variant>
    </vt:vector>
  </HeadingPairs>
  <TitlesOfParts>
    <vt:vector size="104" baseType="lpstr">
      <vt:lpstr>Arial</vt:lpstr>
      <vt:lpstr>Calibri</vt:lpstr>
      <vt:lpstr>Century Gothic</vt:lpstr>
      <vt:lpstr>Roboto</vt:lpstr>
      <vt:lpstr>Segoe UI</vt:lpstr>
      <vt:lpstr>Wingdings</vt:lpstr>
      <vt:lpstr>Office Theme</vt:lpstr>
      <vt:lpstr>INICIO</vt:lpstr>
      <vt:lpstr>Presentación de PowerPoint</vt:lpstr>
      <vt:lpstr>Presentación de PowerPoint</vt:lpstr>
      <vt:lpstr>Presentación de PowerPoint</vt:lpstr>
      <vt:lpstr>Presentación de PowerPoint</vt:lpstr>
      <vt:lpstr>Presentación de PowerPoint</vt:lpstr>
      <vt:lpstr>Logro de Sesión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CIERRE</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Record a Presentation</dc:title>
  <dc:creator>Orians, A.J.</dc:creator>
  <cp:lastModifiedBy>ALUMNO - YOVER SAUL INCA CHANTA</cp:lastModifiedBy>
  <cp:revision>281</cp:revision>
  <dcterms:created xsi:type="dcterms:W3CDTF">2020-08-20T00:31:08Z</dcterms:created>
  <dcterms:modified xsi:type="dcterms:W3CDTF">2023-05-31T05:32:08Z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2020-06-05T00:00:00Z</vt:filetime>
  </property>
  <property fmtid="{D5CDD505-2E9C-101B-9397-08002B2CF9AE}" pid="3" name="Creator">
    <vt:lpwstr>Microsoft® PowerPoint® 2016</vt:lpwstr>
  </property>
  <property fmtid="{D5CDD505-2E9C-101B-9397-08002B2CF9AE}" pid="4" name="LastSaved">
    <vt:filetime>2020-08-20T00:00:00Z</vt:filetime>
  </property>
</Properties>
</file>